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1"/>
    <p:sldMasterId id="2147483674" r:id="rId2"/>
    <p:sldMasterId id="2147483687" r:id="rId3"/>
    <p:sldMasterId id="2147483700" r:id="rId4"/>
    <p:sldMasterId id="2147483713" r:id="rId5"/>
    <p:sldMasterId id="2147483718" r:id="rId6"/>
    <p:sldMasterId id="2147483775" r:id="rId7"/>
  </p:sldMasterIdLst>
  <p:notesMasterIdLst>
    <p:notesMasterId r:id="rId87"/>
  </p:notesMasterIdLst>
  <p:sldIdLst>
    <p:sldId id="469" r:id="rId8"/>
    <p:sldId id="269" r:id="rId9"/>
    <p:sldId id="333" r:id="rId10"/>
    <p:sldId id="326" r:id="rId11"/>
    <p:sldId id="458" r:id="rId12"/>
    <p:sldId id="334" r:id="rId13"/>
    <p:sldId id="453" r:id="rId14"/>
    <p:sldId id="455" r:id="rId15"/>
    <p:sldId id="456" r:id="rId16"/>
    <p:sldId id="461" r:id="rId17"/>
    <p:sldId id="463" r:id="rId18"/>
    <p:sldId id="459" r:id="rId19"/>
    <p:sldId id="457" r:id="rId20"/>
    <p:sldId id="460" r:id="rId21"/>
    <p:sldId id="462" r:id="rId22"/>
    <p:sldId id="316" r:id="rId23"/>
    <p:sldId id="280" r:id="rId24"/>
    <p:sldId id="428" r:id="rId25"/>
    <p:sldId id="429" r:id="rId26"/>
    <p:sldId id="430" r:id="rId27"/>
    <p:sldId id="315" r:id="rId28"/>
    <p:sldId id="324" r:id="rId29"/>
    <p:sldId id="325" r:id="rId30"/>
    <p:sldId id="322" r:id="rId31"/>
    <p:sldId id="323" r:id="rId32"/>
    <p:sldId id="401" r:id="rId33"/>
    <p:sldId id="297" r:id="rId34"/>
    <p:sldId id="406" r:id="rId35"/>
    <p:sldId id="415" r:id="rId36"/>
    <p:sldId id="400" r:id="rId37"/>
    <p:sldId id="410" r:id="rId38"/>
    <p:sldId id="411" r:id="rId39"/>
    <p:sldId id="407" r:id="rId40"/>
    <p:sldId id="409" r:id="rId41"/>
    <p:sldId id="464" r:id="rId42"/>
    <p:sldId id="465" r:id="rId43"/>
    <p:sldId id="466" r:id="rId44"/>
    <p:sldId id="298" r:id="rId45"/>
    <p:sldId id="299" r:id="rId46"/>
    <p:sldId id="305" r:id="rId47"/>
    <p:sldId id="301" r:id="rId48"/>
    <p:sldId id="467" r:id="rId49"/>
    <p:sldId id="304" r:id="rId50"/>
    <p:sldId id="300" r:id="rId51"/>
    <p:sldId id="302" r:id="rId52"/>
    <p:sldId id="303" r:id="rId53"/>
    <p:sldId id="327" r:id="rId54"/>
    <p:sldId id="321" r:id="rId55"/>
    <p:sldId id="328" r:id="rId56"/>
    <p:sldId id="306" r:id="rId57"/>
    <p:sldId id="307" r:id="rId58"/>
    <p:sldId id="308" r:id="rId59"/>
    <p:sldId id="309" r:id="rId60"/>
    <p:sldId id="310" r:id="rId61"/>
    <p:sldId id="311" r:id="rId62"/>
    <p:sldId id="402" r:id="rId63"/>
    <p:sldId id="404" r:id="rId64"/>
    <p:sldId id="403" r:id="rId65"/>
    <p:sldId id="275" r:id="rId66"/>
    <p:sldId id="431" r:id="rId67"/>
    <p:sldId id="432" r:id="rId68"/>
    <p:sldId id="331" r:id="rId69"/>
    <p:sldId id="317" r:id="rId70"/>
    <p:sldId id="312" r:id="rId71"/>
    <p:sldId id="313" r:id="rId72"/>
    <p:sldId id="314" r:id="rId73"/>
    <p:sldId id="318" r:id="rId74"/>
    <p:sldId id="412" r:id="rId75"/>
    <p:sldId id="414" r:id="rId76"/>
    <p:sldId id="468" r:id="rId77"/>
    <p:sldId id="379" r:id="rId78"/>
    <p:sldId id="454" r:id="rId79"/>
    <p:sldId id="434" r:id="rId80"/>
    <p:sldId id="380" r:id="rId81"/>
    <p:sldId id="381" r:id="rId82"/>
    <p:sldId id="382" r:id="rId83"/>
    <p:sldId id="383" r:id="rId84"/>
    <p:sldId id="384" r:id="rId85"/>
    <p:sldId id="320" r:id="rId86"/>
  </p:sldIdLst>
  <p:sldSz cx="12192000" cy="6858000"/>
  <p:notesSz cx="6858000" cy="9144000"/>
  <p:embeddedFontLst>
    <p:embeddedFont>
      <p:font typeface="仓耳明楷 W03" panose="02010600030101010101" charset="-122"/>
      <p:regular r:id="rId88"/>
    </p:embeddedFont>
    <p:embeddedFont>
      <p:font typeface="仓耳玄三M W05" panose="02010600030101010101" charset="-122"/>
      <p:regular r:id="rId89"/>
    </p:embeddedFont>
    <p:embeddedFont>
      <p:font typeface="Arial Black" panose="020B0A04020102020204" pitchFamily="34" charset="0"/>
      <p:bold r:id="rId90"/>
    </p:embeddedFont>
    <p:embeddedFont>
      <p:font typeface="Arial Rounded MT Bold" panose="020F0704030504030204" pitchFamily="34" charset="0"/>
      <p:regular r:id="rId91"/>
    </p:embeddedFont>
    <p:embeddedFont>
      <p:font typeface="Arial Unicode MS" panose="020B0604020202020204" pitchFamily="34" charset="-122"/>
      <p:regular r:id="rId92"/>
    </p:embeddedFont>
    <p:embeddedFont>
      <p:font typeface="Broadway" panose="04040905080B02020502" pitchFamily="82" charset="0"/>
      <p:regular r:id="rId93"/>
    </p:embeddedFont>
    <p:embeddedFont>
      <p:font typeface="Calibri" panose="020F0502020204030204" pitchFamily="34" charset="0"/>
      <p:regular r:id="rId94"/>
      <p:bold r:id="rId95"/>
      <p:italic r:id="rId96"/>
      <p:boldItalic r:id="rId97"/>
    </p:embeddedFont>
    <p:embeddedFont>
      <p:font typeface="Georgia Pro" panose="02040502050405020303" pitchFamily="18" charset="0"/>
      <p:regular r:id="rId98"/>
      <p:bold r:id="rId99"/>
      <p:italic r:id="rId100"/>
      <p:boldItalic r:id="rId101"/>
    </p:embeddedFont>
    <p:embeddedFont>
      <p:font typeface="Lucida Sans" panose="020B0602030504020204" pitchFamily="34" charset="0"/>
      <p:regular r:id="rId102"/>
      <p:bold r:id="rId103"/>
      <p:italic r:id="rId104"/>
      <p:boldItalic r:id="rId105"/>
    </p:embeddedFont>
    <p:embeddedFont>
      <p:font typeface="Segoe UI Semilight" panose="020B0402040204020203" pitchFamily="34" charset="0"/>
      <p:regular r:id="rId106"/>
      <p:italic r:id="rId107"/>
    </p:embeddedFont>
    <p:embeddedFont>
      <p:font typeface="Trebuchet MS" panose="020B0603020202020204" pitchFamily="34" charset="0"/>
      <p:regular r:id="rId108"/>
      <p:bold r:id="rId109"/>
      <p:italic r:id="rId110"/>
      <p:boldItalic r:id="rId111"/>
    </p:embeddedFont>
    <p:embeddedFont>
      <p:font typeface="Verdana" panose="020B0604030504040204" pitchFamily="34" charset="0"/>
      <p:regular r:id="rId112"/>
      <p:bold r:id="rId113"/>
      <p:italic r:id="rId114"/>
      <p:boldItalic r:id="rId115"/>
    </p:embeddedFont>
    <p:embeddedFont>
      <p:font typeface="Wide Latin" panose="020A0A07050505020404" pitchFamily="18" charset="0"/>
      <p:regular r:id="rId116"/>
    </p:embeddedFont>
    <p:embeddedFont>
      <p:font typeface="Yu Gothic UI Semilight" panose="020B0400000000000000" pitchFamily="34" charset="-128"/>
      <p:regular r:id="rId117"/>
    </p:embeddedFont>
    <p:embeddedFont>
      <p:font typeface="等线" panose="02010600030101010101" pitchFamily="2" charset="-122"/>
      <p:regular r:id="rId118"/>
      <p:bold r:id="rId119"/>
    </p:embeddedFont>
    <p:embeddedFont>
      <p:font typeface="华文中宋" panose="02010600040101010101" pitchFamily="2" charset="-122"/>
      <p:regular r:id="rId120"/>
    </p:embeddedFont>
    <p:embeddedFont>
      <p:font typeface="微软雅黑" panose="020B0503020204020204" pitchFamily="34" charset="-122"/>
      <p:regular r:id="rId121"/>
      <p:bold r:id="rId122"/>
    </p:embeddedFont>
    <p:embeddedFont>
      <p:font typeface="微软雅黑" panose="020B0503020204020204" pitchFamily="34" charset="-122"/>
      <p:regular r:id="rId121"/>
      <p:bold r:id="rId122"/>
    </p:embeddedFont>
    <p:embeddedFont>
      <p:font typeface="新宋体" panose="02010609030101010101" pitchFamily="49" charset="-122"/>
      <p:regular r:id="rId123"/>
    </p:embeddedFont>
  </p:embeddedFont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 子涵" initials="陈" lastIdx="4" clrIdx="0">
    <p:extLst>
      <p:ext uri="{19B8F6BF-5375-455C-9EA6-DF929625EA0E}">
        <p15:presenceInfo xmlns:p15="http://schemas.microsoft.com/office/powerpoint/2012/main" userId="53cac38b0a5b6d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EBE"/>
    <a:srgbClr val="2F4768"/>
    <a:srgbClr val="C3A67E"/>
    <a:srgbClr val="273D5C"/>
    <a:srgbClr val="202F41"/>
    <a:srgbClr val="5A8284"/>
    <a:srgbClr val="A28E62"/>
    <a:srgbClr val="AF9E77"/>
    <a:srgbClr val="F0F2F1"/>
    <a:srgbClr val="FFFF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4" autoAdjust="0"/>
    <p:restoredTop sz="93698" autoAdjust="0"/>
  </p:normalViewPr>
  <p:slideViewPr>
    <p:cSldViewPr snapToGrid="0">
      <p:cViewPr varScale="1">
        <p:scale>
          <a:sx n="82" d="100"/>
          <a:sy n="82" d="100"/>
        </p:scale>
        <p:origin x="603" y="5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686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font" Target="fonts/font30.fntdata"/><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font" Target="fonts/font2.fntdata"/><Relationship Id="rId112" Type="http://schemas.openxmlformats.org/officeDocument/2006/relationships/font" Target="fonts/font25.fntdata"/><Relationship Id="rId16" Type="http://schemas.openxmlformats.org/officeDocument/2006/relationships/slide" Target="slides/slide9.xml"/><Relationship Id="rId107" Type="http://schemas.openxmlformats.org/officeDocument/2006/relationships/font" Target="fonts/font20.fntdata"/><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font" Target="fonts/font15.fntdata"/><Relationship Id="rId123" Type="http://schemas.openxmlformats.org/officeDocument/2006/relationships/font" Target="fonts/font36.fntdata"/><Relationship Id="rId128"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font" Target="fonts/font26.fntdata"/><Relationship Id="rId118" Type="http://schemas.openxmlformats.org/officeDocument/2006/relationships/font" Target="fonts/font31.fntdata"/><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font" Target="fonts/font16.fntdata"/><Relationship Id="rId108" Type="http://schemas.openxmlformats.org/officeDocument/2006/relationships/font" Target="fonts/font21.fntdata"/><Relationship Id="rId124" Type="http://schemas.openxmlformats.org/officeDocument/2006/relationships/commentAuthors" Target="commentAuthor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font" Target="fonts/font27.fntdata"/><Relationship Id="rId119" Type="http://schemas.openxmlformats.org/officeDocument/2006/relationships/font" Target="fonts/font32.fntdata"/><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22.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0.fntdata"/><Relationship Id="rId104" Type="http://schemas.openxmlformats.org/officeDocument/2006/relationships/font" Target="fonts/font17.fntdata"/><Relationship Id="rId120" Type="http://schemas.openxmlformats.org/officeDocument/2006/relationships/font" Target="fonts/font33.fntdata"/><Relationship Id="rId125"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notesMaster" Target="notesMasters/notesMaster1.xml"/><Relationship Id="rId110" Type="http://schemas.openxmlformats.org/officeDocument/2006/relationships/font" Target="fonts/font23.fntdata"/><Relationship Id="rId115" Type="http://schemas.openxmlformats.org/officeDocument/2006/relationships/font" Target="fonts/font28.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13.fntdata"/><Relationship Id="rId105" Type="http://schemas.openxmlformats.org/officeDocument/2006/relationships/font" Target="fonts/font18.fntdata"/><Relationship Id="rId126"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6.fntdata"/><Relationship Id="rId98" Type="http://schemas.openxmlformats.org/officeDocument/2006/relationships/font" Target="fonts/font11.fntdata"/><Relationship Id="rId121" Type="http://schemas.openxmlformats.org/officeDocument/2006/relationships/font" Target="fonts/font34.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font" Target="fonts/font29.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font" Target="fonts/font1.fntdata"/><Relationship Id="rId111" Type="http://schemas.openxmlformats.org/officeDocument/2006/relationships/font" Target="fonts/font24.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font" Target="fonts/font19.fntdata"/><Relationship Id="rId127"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font" Target="fonts/font7.fntdata"/><Relationship Id="rId99" Type="http://schemas.openxmlformats.org/officeDocument/2006/relationships/font" Target="fonts/font12.fntdata"/><Relationship Id="rId101" Type="http://schemas.openxmlformats.org/officeDocument/2006/relationships/font" Target="fonts/font14.fntdata"/><Relationship Id="rId122" Type="http://schemas.openxmlformats.org/officeDocument/2006/relationships/font" Target="fonts/font35.fntdata"/><Relationship Id="rId4" Type="http://schemas.openxmlformats.org/officeDocument/2006/relationships/slideMaster" Target="slideMasters/slideMaster4.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A85B66-5E93-4A01-84B7-5C1C97A7E41A}" type="datetimeFigureOut">
              <a:rPr lang="zh-CN" altLang="en-US" smtClean="0"/>
              <a:t>2023/6/1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2AFEF-97B9-4F12-908C-F4FFC03DA69A}" type="slidenum">
              <a:rPr lang="zh-CN" altLang="en-US" smtClean="0"/>
              <a:t>‹#›</a:t>
            </a:fld>
            <a:endParaRPr lang="zh-CN" altLang="en-US"/>
          </a:p>
        </p:txBody>
      </p:sp>
    </p:spTree>
    <p:extLst>
      <p:ext uri="{BB962C8B-B14F-4D97-AF65-F5344CB8AC3E}">
        <p14:creationId xmlns:p14="http://schemas.microsoft.com/office/powerpoint/2010/main" val="541565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素材：</a:t>
            </a:r>
            <a:r>
              <a:rPr lang="en-US" altLang="zh-CN" dirty="0"/>
              <a:t>https://ibaotu.com/sucai/19516599.html,https://ibaotu.com/sucai/19463932.html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音乐：</a:t>
            </a:r>
            <a:r>
              <a:rPr lang="en-US" altLang="zh-CN" dirty="0"/>
              <a:t>https://ibaotu.com/sucai/975577.html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字体：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https://ibaotu.com/Font/quanbu-0/280674e56b5db949f23a3e25f48ffe21.html</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摄影图：</a:t>
            </a:r>
            <a:r>
              <a:rPr lang="en-US" altLang="zh-CN" dirty="0"/>
              <a:t>https://ibaotu.com/sucai/adk1_1158.html, https://ibaotu.com/sucai/adk1_1004.html, https://ibaotu.com/sucai/adk1_1065.html, https://ibaotu.com/sucai/adk1_1052.html, https://ibaotu.com/sucai/adk1_1050.html</a:t>
            </a:r>
          </a:p>
          <a:p>
            <a:pPr lvl="0"/>
            <a:endParaRPr lang="zh-CN" dirty="0"/>
          </a:p>
        </p:txBody>
      </p:sp>
    </p:spTree>
    <p:extLst>
      <p:ext uri="{BB962C8B-B14F-4D97-AF65-F5344CB8AC3E}">
        <p14:creationId xmlns:p14="http://schemas.microsoft.com/office/powerpoint/2010/main" val="3784571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35</a:t>
            </a:fld>
            <a:endParaRPr lang="zh-CN" altLang="en-US"/>
          </a:p>
        </p:txBody>
      </p:sp>
    </p:spTree>
    <p:extLst>
      <p:ext uri="{BB962C8B-B14F-4D97-AF65-F5344CB8AC3E}">
        <p14:creationId xmlns:p14="http://schemas.microsoft.com/office/powerpoint/2010/main" val="657669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36</a:t>
            </a:fld>
            <a:endParaRPr lang="zh-CN" altLang="en-US"/>
          </a:p>
        </p:txBody>
      </p:sp>
    </p:spTree>
    <p:extLst>
      <p:ext uri="{BB962C8B-B14F-4D97-AF65-F5344CB8AC3E}">
        <p14:creationId xmlns:p14="http://schemas.microsoft.com/office/powerpoint/2010/main" val="1024949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37</a:t>
            </a:fld>
            <a:endParaRPr lang="zh-CN" altLang="en-US"/>
          </a:p>
        </p:txBody>
      </p:sp>
    </p:spTree>
    <p:extLst>
      <p:ext uri="{BB962C8B-B14F-4D97-AF65-F5344CB8AC3E}">
        <p14:creationId xmlns:p14="http://schemas.microsoft.com/office/powerpoint/2010/main" val="633528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38</a:t>
            </a:fld>
            <a:endParaRPr lang="zh-CN" altLang="en-US"/>
          </a:p>
        </p:txBody>
      </p:sp>
    </p:spTree>
    <p:extLst>
      <p:ext uri="{BB962C8B-B14F-4D97-AF65-F5344CB8AC3E}">
        <p14:creationId xmlns:p14="http://schemas.microsoft.com/office/powerpoint/2010/main" val="2689055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39</a:t>
            </a:fld>
            <a:endParaRPr lang="zh-CN" altLang="en-US"/>
          </a:p>
        </p:txBody>
      </p:sp>
    </p:spTree>
    <p:extLst>
      <p:ext uri="{BB962C8B-B14F-4D97-AF65-F5344CB8AC3E}">
        <p14:creationId xmlns:p14="http://schemas.microsoft.com/office/powerpoint/2010/main" val="2877155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40</a:t>
            </a:fld>
            <a:endParaRPr lang="zh-CN" altLang="en-US"/>
          </a:p>
        </p:txBody>
      </p:sp>
    </p:spTree>
    <p:extLst>
      <p:ext uri="{BB962C8B-B14F-4D97-AF65-F5344CB8AC3E}">
        <p14:creationId xmlns:p14="http://schemas.microsoft.com/office/powerpoint/2010/main" val="2467650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41</a:t>
            </a:fld>
            <a:endParaRPr lang="zh-CN" altLang="en-US"/>
          </a:p>
        </p:txBody>
      </p:sp>
    </p:spTree>
    <p:extLst>
      <p:ext uri="{BB962C8B-B14F-4D97-AF65-F5344CB8AC3E}">
        <p14:creationId xmlns:p14="http://schemas.microsoft.com/office/powerpoint/2010/main" val="3733905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42</a:t>
            </a:fld>
            <a:endParaRPr lang="zh-CN" altLang="en-US"/>
          </a:p>
        </p:txBody>
      </p:sp>
    </p:spTree>
    <p:extLst>
      <p:ext uri="{BB962C8B-B14F-4D97-AF65-F5344CB8AC3E}">
        <p14:creationId xmlns:p14="http://schemas.microsoft.com/office/powerpoint/2010/main" val="1077086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43</a:t>
            </a:fld>
            <a:endParaRPr lang="zh-CN" altLang="en-US"/>
          </a:p>
        </p:txBody>
      </p:sp>
    </p:spTree>
    <p:extLst>
      <p:ext uri="{BB962C8B-B14F-4D97-AF65-F5344CB8AC3E}">
        <p14:creationId xmlns:p14="http://schemas.microsoft.com/office/powerpoint/2010/main" val="120828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44</a:t>
            </a:fld>
            <a:endParaRPr lang="zh-CN" altLang="en-US"/>
          </a:p>
        </p:txBody>
      </p:sp>
    </p:spTree>
    <p:extLst>
      <p:ext uri="{BB962C8B-B14F-4D97-AF65-F5344CB8AC3E}">
        <p14:creationId xmlns:p14="http://schemas.microsoft.com/office/powerpoint/2010/main" val="1053979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2</a:t>
            </a:fld>
            <a:endParaRPr lang="zh-CN" altLang="en-US"/>
          </a:p>
        </p:txBody>
      </p:sp>
    </p:spTree>
    <p:extLst>
      <p:ext uri="{BB962C8B-B14F-4D97-AF65-F5344CB8AC3E}">
        <p14:creationId xmlns:p14="http://schemas.microsoft.com/office/powerpoint/2010/main" val="2772696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45</a:t>
            </a:fld>
            <a:endParaRPr lang="zh-CN" altLang="en-US"/>
          </a:p>
        </p:txBody>
      </p:sp>
    </p:spTree>
    <p:extLst>
      <p:ext uri="{BB962C8B-B14F-4D97-AF65-F5344CB8AC3E}">
        <p14:creationId xmlns:p14="http://schemas.microsoft.com/office/powerpoint/2010/main" val="248844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46</a:t>
            </a:fld>
            <a:endParaRPr lang="zh-CN" altLang="en-US"/>
          </a:p>
        </p:txBody>
      </p:sp>
    </p:spTree>
    <p:extLst>
      <p:ext uri="{BB962C8B-B14F-4D97-AF65-F5344CB8AC3E}">
        <p14:creationId xmlns:p14="http://schemas.microsoft.com/office/powerpoint/2010/main" val="2314609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50</a:t>
            </a:fld>
            <a:endParaRPr lang="zh-CN" altLang="en-US"/>
          </a:p>
        </p:txBody>
      </p:sp>
    </p:spTree>
    <p:extLst>
      <p:ext uri="{BB962C8B-B14F-4D97-AF65-F5344CB8AC3E}">
        <p14:creationId xmlns:p14="http://schemas.microsoft.com/office/powerpoint/2010/main" val="2711642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51</a:t>
            </a:fld>
            <a:endParaRPr lang="zh-CN" altLang="en-US"/>
          </a:p>
        </p:txBody>
      </p:sp>
    </p:spTree>
    <p:extLst>
      <p:ext uri="{BB962C8B-B14F-4D97-AF65-F5344CB8AC3E}">
        <p14:creationId xmlns:p14="http://schemas.microsoft.com/office/powerpoint/2010/main" val="3616030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52</a:t>
            </a:fld>
            <a:endParaRPr lang="zh-CN" altLang="en-US"/>
          </a:p>
        </p:txBody>
      </p:sp>
    </p:spTree>
    <p:extLst>
      <p:ext uri="{BB962C8B-B14F-4D97-AF65-F5344CB8AC3E}">
        <p14:creationId xmlns:p14="http://schemas.microsoft.com/office/powerpoint/2010/main" val="1416514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53</a:t>
            </a:fld>
            <a:endParaRPr lang="zh-CN" altLang="en-US"/>
          </a:p>
        </p:txBody>
      </p:sp>
    </p:spTree>
    <p:extLst>
      <p:ext uri="{BB962C8B-B14F-4D97-AF65-F5344CB8AC3E}">
        <p14:creationId xmlns:p14="http://schemas.microsoft.com/office/powerpoint/2010/main" val="2953051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54</a:t>
            </a:fld>
            <a:endParaRPr lang="zh-CN" altLang="en-US"/>
          </a:p>
        </p:txBody>
      </p:sp>
    </p:spTree>
    <p:extLst>
      <p:ext uri="{BB962C8B-B14F-4D97-AF65-F5344CB8AC3E}">
        <p14:creationId xmlns:p14="http://schemas.microsoft.com/office/powerpoint/2010/main" val="1317724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55</a:t>
            </a:fld>
            <a:endParaRPr lang="zh-CN" altLang="en-US"/>
          </a:p>
        </p:txBody>
      </p:sp>
    </p:spTree>
    <p:extLst>
      <p:ext uri="{BB962C8B-B14F-4D97-AF65-F5344CB8AC3E}">
        <p14:creationId xmlns:p14="http://schemas.microsoft.com/office/powerpoint/2010/main" val="1245994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57</a:t>
            </a:fld>
            <a:endParaRPr lang="zh-CN" altLang="en-US"/>
          </a:p>
        </p:txBody>
      </p:sp>
    </p:spTree>
    <p:extLst>
      <p:ext uri="{BB962C8B-B14F-4D97-AF65-F5344CB8AC3E}">
        <p14:creationId xmlns:p14="http://schemas.microsoft.com/office/powerpoint/2010/main" val="129931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58</a:t>
            </a:fld>
            <a:endParaRPr lang="zh-CN" altLang="en-US"/>
          </a:p>
        </p:txBody>
      </p:sp>
    </p:spTree>
    <p:extLst>
      <p:ext uri="{BB962C8B-B14F-4D97-AF65-F5344CB8AC3E}">
        <p14:creationId xmlns:p14="http://schemas.microsoft.com/office/powerpoint/2010/main" val="143832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27</a:t>
            </a:fld>
            <a:endParaRPr lang="zh-CN" altLang="en-US"/>
          </a:p>
        </p:txBody>
      </p:sp>
    </p:spTree>
    <p:extLst>
      <p:ext uri="{BB962C8B-B14F-4D97-AF65-F5344CB8AC3E}">
        <p14:creationId xmlns:p14="http://schemas.microsoft.com/office/powerpoint/2010/main" val="2617154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68</a:t>
            </a:fld>
            <a:endParaRPr lang="zh-CN" altLang="en-US"/>
          </a:p>
        </p:txBody>
      </p:sp>
    </p:spTree>
    <p:extLst>
      <p:ext uri="{BB962C8B-B14F-4D97-AF65-F5344CB8AC3E}">
        <p14:creationId xmlns:p14="http://schemas.microsoft.com/office/powerpoint/2010/main" val="2619601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69</a:t>
            </a:fld>
            <a:endParaRPr lang="zh-CN" altLang="en-US"/>
          </a:p>
        </p:txBody>
      </p:sp>
    </p:spTree>
    <p:extLst>
      <p:ext uri="{BB962C8B-B14F-4D97-AF65-F5344CB8AC3E}">
        <p14:creationId xmlns:p14="http://schemas.microsoft.com/office/powerpoint/2010/main" val="4062933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70</a:t>
            </a:fld>
            <a:endParaRPr lang="zh-CN" altLang="en-US"/>
          </a:p>
        </p:txBody>
      </p:sp>
    </p:spTree>
    <p:extLst>
      <p:ext uri="{BB962C8B-B14F-4D97-AF65-F5344CB8AC3E}">
        <p14:creationId xmlns:p14="http://schemas.microsoft.com/office/powerpoint/2010/main" val="35699115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71</a:t>
            </a:fld>
            <a:endParaRPr lang="zh-CN" altLang="en-US"/>
          </a:p>
        </p:txBody>
      </p:sp>
    </p:spTree>
    <p:extLst>
      <p:ext uri="{BB962C8B-B14F-4D97-AF65-F5344CB8AC3E}">
        <p14:creationId xmlns:p14="http://schemas.microsoft.com/office/powerpoint/2010/main" val="474748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73</a:t>
            </a:fld>
            <a:endParaRPr lang="zh-CN" altLang="en-US"/>
          </a:p>
        </p:txBody>
      </p:sp>
    </p:spTree>
    <p:extLst>
      <p:ext uri="{BB962C8B-B14F-4D97-AF65-F5344CB8AC3E}">
        <p14:creationId xmlns:p14="http://schemas.microsoft.com/office/powerpoint/2010/main" val="3924102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76</a:t>
            </a:fld>
            <a:endParaRPr lang="zh-CN" altLang="en-US"/>
          </a:p>
        </p:txBody>
      </p:sp>
    </p:spTree>
    <p:extLst>
      <p:ext uri="{BB962C8B-B14F-4D97-AF65-F5344CB8AC3E}">
        <p14:creationId xmlns:p14="http://schemas.microsoft.com/office/powerpoint/2010/main" val="258914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28</a:t>
            </a:fld>
            <a:endParaRPr lang="zh-CN" altLang="en-US"/>
          </a:p>
        </p:txBody>
      </p:sp>
    </p:spTree>
    <p:extLst>
      <p:ext uri="{BB962C8B-B14F-4D97-AF65-F5344CB8AC3E}">
        <p14:creationId xmlns:p14="http://schemas.microsoft.com/office/powerpoint/2010/main" val="349002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29</a:t>
            </a:fld>
            <a:endParaRPr lang="zh-CN" altLang="en-US"/>
          </a:p>
        </p:txBody>
      </p:sp>
    </p:spTree>
    <p:extLst>
      <p:ext uri="{BB962C8B-B14F-4D97-AF65-F5344CB8AC3E}">
        <p14:creationId xmlns:p14="http://schemas.microsoft.com/office/powerpoint/2010/main" val="131526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30</a:t>
            </a:fld>
            <a:endParaRPr lang="zh-CN" altLang="en-US"/>
          </a:p>
        </p:txBody>
      </p:sp>
    </p:spTree>
    <p:extLst>
      <p:ext uri="{BB962C8B-B14F-4D97-AF65-F5344CB8AC3E}">
        <p14:creationId xmlns:p14="http://schemas.microsoft.com/office/powerpoint/2010/main" val="2592757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31</a:t>
            </a:fld>
            <a:endParaRPr lang="zh-CN" altLang="en-US"/>
          </a:p>
        </p:txBody>
      </p:sp>
    </p:spTree>
    <p:extLst>
      <p:ext uri="{BB962C8B-B14F-4D97-AF65-F5344CB8AC3E}">
        <p14:creationId xmlns:p14="http://schemas.microsoft.com/office/powerpoint/2010/main" val="2092558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32</a:t>
            </a:fld>
            <a:endParaRPr lang="zh-CN" altLang="en-US"/>
          </a:p>
        </p:txBody>
      </p:sp>
    </p:spTree>
    <p:extLst>
      <p:ext uri="{BB962C8B-B14F-4D97-AF65-F5344CB8AC3E}">
        <p14:creationId xmlns:p14="http://schemas.microsoft.com/office/powerpoint/2010/main" val="1569512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7D2AFEF-97B9-4F12-908C-F4FFC03DA69A}" type="slidenum">
              <a:rPr lang="zh-CN" altLang="en-US" smtClean="0"/>
              <a:t>34</a:t>
            </a:fld>
            <a:endParaRPr lang="zh-CN" altLang="en-US"/>
          </a:p>
        </p:txBody>
      </p:sp>
    </p:spTree>
    <p:extLst>
      <p:ext uri="{BB962C8B-B14F-4D97-AF65-F5344CB8AC3E}">
        <p14:creationId xmlns:p14="http://schemas.microsoft.com/office/powerpoint/2010/main" val="614487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40139103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29516366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8CF15E2C-8E39-4BF5-AB01-6169D0D95B1E}" type="slidenum">
              <a:rPr lang="zh-CN" altLang="en-US" smtClean="0"/>
              <a:t>‹#›</a:t>
            </a:fld>
            <a:endParaRPr lang="zh-CN" altLang="en-US"/>
          </a:p>
        </p:txBody>
      </p:sp>
      <p:sp>
        <p:nvSpPr>
          <p:cNvPr id="7" name="日期占位符 1"/>
          <p:cNvSpPr>
            <a:spLocks noGrp="1"/>
          </p:cNvSpPr>
          <p:nvPr>
            <p:ph type="dt" idx="11"/>
          </p:nvPr>
        </p:nvSpPr>
        <p:spPr/>
        <p:txBody>
          <a:bodyPr/>
          <a:lstStyle/>
          <a:p>
            <a:fld id="{002A45C2-55AE-4059-9D2B-908FC2B5E173}" type="datetimeFigureOut">
              <a:rPr lang="zh-CN" altLang="en-US" smtClean="0"/>
              <a:t>2023/6/1</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123314277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07619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Picture Placeholder 15"/>
          <p:cNvSpPr>
            <a:spLocks noGrp="1"/>
          </p:cNvSpPr>
          <p:nvPr>
            <p:ph type="pic" sz="quarter" idx="14"/>
          </p:nvPr>
        </p:nvSpPr>
        <p:spPr>
          <a:xfrm>
            <a:off x="9036050" y="549275"/>
            <a:ext cx="2568576" cy="2568576"/>
          </a:xfrm>
          <a:prstGeom prst="ellipse">
            <a:avLst/>
          </a:prstGeom>
          <a:solidFill>
            <a:schemeClr val="bg1">
              <a:lumMod val="95000"/>
            </a:schemeClr>
          </a:solidFill>
        </p:spPr>
        <p:txBody>
          <a:bodyPr wrap="square">
            <a:noAutofit/>
          </a:bodyPr>
          <a:lstStyle/>
          <a:p>
            <a:endParaRPr lang="en-ID"/>
          </a:p>
        </p:txBody>
      </p:sp>
      <p:sp>
        <p:nvSpPr>
          <p:cNvPr id="14" name="Picture Placeholder 13"/>
          <p:cNvSpPr>
            <a:spLocks noGrp="1"/>
          </p:cNvSpPr>
          <p:nvPr>
            <p:ph type="pic" sz="quarter" idx="13"/>
          </p:nvPr>
        </p:nvSpPr>
        <p:spPr>
          <a:xfrm>
            <a:off x="6223744" y="2545443"/>
            <a:ext cx="3763282" cy="3763282"/>
          </a:xfrm>
          <a:prstGeom prst="ellipse">
            <a:avLst/>
          </a:prstGeom>
          <a:solidFill>
            <a:schemeClr val="bg1">
              <a:lumMod val="95000"/>
            </a:schemeClr>
          </a:solidFill>
        </p:spPr>
        <p:txBody>
          <a:bodyPr wrap="square">
            <a:noAutofit/>
          </a:bodyPr>
          <a:lstStyle/>
          <a:p>
            <a:endParaRPr lang="en-ID"/>
          </a:p>
        </p:txBody>
      </p:sp>
    </p:spTree>
    <p:extLst>
      <p:ext uri="{BB962C8B-B14F-4D97-AF65-F5344CB8AC3E}">
        <p14:creationId xmlns:p14="http://schemas.microsoft.com/office/powerpoint/2010/main" val="24831543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3813880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1275689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619756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1126598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1073321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2181402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23297373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596408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3636085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15832576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30097929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467513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5839273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649244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3087085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28096612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256914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34092782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2258252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2501881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384079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4086475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39142159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34702516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42776404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463888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32608272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1962362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335089108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19681779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42656800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35190912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3126143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23516604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2171403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35814200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39004589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9662264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4174091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002A45C2-55AE-4059-9D2B-908FC2B5E173}" type="datetimeFigureOut">
              <a:rPr lang="zh-CN" altLang="en-US" smtClean="0"/>
              <a:t>2023/6/1</a:t>
            </a:fld>
            <a:endParaRPr lang="zh-CN" altLang="en-US"/>
          </a:p>
        </p:txBody>
      </p:sp>
      <p:sp>
        <p:nvSpPr>
          <p:cNvPr id="5" name="页脚占位符 3"/>
          <p:cNvSpPr>
            <a:spLocks noGrp="1"/>
          </p:cNvSpPr>
          <p:nvPr>
            <p:ph type="ftr" idx="11"/>
          </p:nvPr>
        </p:nvSpPr>
        <p:spPr/>
        <p:txBody>
          <a:bodyPr/>
          <a:lstStyle/>
          <a:p>
            <a:endParaRPr lang="zh-CN" altLang="en-US"/>
          </a:p>
        </p:txBody>
      </p:sp>
      <p:sp>
        <p:nvSpPr>
          <p:cNvPr id="6" name="灯片编号占位符 4"/>
          <p:cNvSpPr>
            <a:spLocks noGrp="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2304843186"/>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28767869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5572700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24267816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7467640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414367074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271190096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48330409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409583198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99779174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99162083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498839010"/>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572831041"/>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81807559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622832894"/>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8CF15E2C-8E39-4BF5-AB01-6169D0D95B1E}" type="slidenum">
              <a:rPr lang="zh-CN" altLang="en-US" smtClean="0"/>
              <a:t>‹#›</a:t>
            </a:fld>
            <a:endParaRPr lang="zh-CN" altLang="en-US"/>
          </a:p>
        </p:txBody>
      </p:sp>
      <p:sp>
        <p:nvSpPr>
          <p:cNvPr id="7" name="日期占位符 1"/>
          <p:cNvSpPr>
            <a:spLocks noGrp="1"/>
          </p:cNvSpPr>
          <p:nvPr>
            <p:ph type="dt" idx="11"/>
          </p:nvPr>
        </p:nvSpPr>
        <p:spPr/>
        <p:txBody>
          <a:bodyPr/>
          <a:lstStyle/>
          <a:p>
            <a:fld id="{002A45C2-55AE-4059-9D2B-908FC2B5E173}" type="datetimeFigureOut">
              <a:rPr lang="zh-CN" altLang="en-US" smtClean="0"/>
              <a:t>2023/6/1</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321399891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95958576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411278813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124357366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3212021958"/>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2961873299"/>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120680833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460859847"/>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192382859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376583990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2631251055"/>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157732568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1945274398"/>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85945541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558632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41268541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002A45C2-55AE-4059-9D2B-908FC2B5E173}" type="datetimeFigureOut">
              <a:rPr lang="zh-CN" altLang="en-US" smtClean="0"/>
              <a:t>2023/6/1</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46527196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1.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5">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002A45C2-55AE-4059-9D2B-908FC2B5E173}" type="datetimeFigureOut">
              <a:rPr lang="zh-CN" altLang="en-US" smtClean="0"/>
              <a:t>2023/6/1</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8821957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60" r:id="rId13"/>
  </p:sldLayoutIdLst>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35740137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57663281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318499999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361923945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002A45C2-55AE-4059-9D2B-908FC2B5E173}" type="datetimeFigureOut">
              <a:rPr lang="zh-CN" altLang="en-US" smtClean="0"/>
              <a:t>2023/6/1</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8CF15E2C-8E39-4BF5-AB01-6169D0D95B1E}" type="slidenum">
              <a:rPr lang="zh-CN" altLang="en-US" smtClean="0"/>
              <a:t>‹#›</a:t>
            </a:fld>
            <a:endParaRPr lang="zh-CN" altLang="en-US"/>
          </a:p>
        </p:txBody>
      </p:sp>
    </p:spTree>
    <p:extLst>
      <p:ext uri="{BB962C8B-B14F-4D97-AF65-F5344CB8AC3E}">
        <p14:creationId xmlns:p14="http://schemas.microsoft.com/office/powerpoint/2010/main" val="1480303423"/>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4" r:id="rId5"/>
    <p:sldLayoutId id="2147483725" r:id="rId6"/>
    <p:sldLayoutId id="2147483726" r:id="rId7"/>
    <p:sldLayoutId id="2147483727" r:id="rId8"/>
    <p:sldLayoutId id="2147483728" r:id="rId9"/>
    <p:sldLayoutId id="2147483729" r:id="rId10"/>
    <p:sldLayoutId id="2147483730" r:id="rId11"/>
  </p:sldLayoutIdLst>
  <mc:AlternateContent xmlns:mc="http://schemas.openxmlformats.org/markup-compatibility/2006" xmlns:p14="http://schemas.microsoft.com/office/powerpoint/2010/main">
    <mc:Choice Requires="p14">
      <p:transition spd="slow" p14:dur="1500">
        <p14:window dir="vert"/>
      </p:transition>
    </mc:Choice>
    <mc:Fallback xmlns="">
      <p:transition spd="slow" advClick="0" advTm="0">
        <p:fade/>
      </p:transition>
    </mc:Fallback>
  </mc:AlternateConten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278648269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8" Type="http://schemas.openxmlformats.org/officeDocument/2006/relationships/hyperlink" Target="https://www.techbulo.com/563.html" TargetMode="External"/><Relationship Id="rId3" Type="http://schemas.openxmlformats.org/officeDocument/2006/relationships/hyperlink" Target="https://blog.csdn.net/zzsfqiuyigui/article/details/23346289" TargetMode="External"/><Relationship Id="rId7" Type="http://schemas.openxmlformats.org/officeDocument/2006/relationships/hyperlink" Target="https://www.cnblogs.com/cxl-93/p/11009447.html#:~:text=%20MRS%E6%8C%87%E4%BB%A4%E7%94%A8%E4%BA%8E%E5%B0%86%E7%A8%8B%E5%BA%8F%E7%8A%B6%E6%80%81%E5%AF%84%E5%AD%98%E5%99%A8%E7%9A%84%E5%86%85%E5%AE%B9%E4%BC%A0%E9%80%81%E5%88%B0%E9%80%9A%E7%94%A8%E5%AF%84%E5%AD%98%E5%99%A8%E4%B8%AD%E3%80%82%20%E8%AF%A5%E6%8C%87%E4%BB%A4%E4%B8%80%E8%88%AC%E7%94%A8%E5%9C%A8%E4%BB%A5%E4%B8%8B%E4%B8%A4%E7%A7%8D%E6%83%85%E5%86%B4%EF%BC%9A,%E2%85%A0.%E5%BD%93%E9%9C%80%E8%A6%81%E6%94%B9%E5%8F%98%E7%A8%8B%E5%BA%8F%E7%8A%B6%E6%80%81%E5%AF%84%E5%AD%98%E5%99%A8%E7%9A%84%E5%86%85%E5%AE%B9%E6%97%B6%EF%BC%8C%E5%8F%AF%E7%94%A8MRS%E5%B0%86%E7%A8%8B%E5%BA%8F%E7%8A%B6%E6%80%81%E5%AF%84%E5%AD%98%E5%99%A8%E7%9A%84%E5%86%85%E5%AE%B9%E8%AF%BB%E5%85%A5%E9%80%9A%E7%94%A8%E5%AF%84%E5%AD%98%E5%99%A8%EF%BC%8C%E4%BF%AE%E6%94%B9%E5%90%8E%E5%86%8D%E5%86%99%E5%9B%9E%E7%A8%8B%E5%BA%8F%E7%8A%B6%E6%80%81%E5%AF%84%E5%AD%98%E5%99%A8%E3%80%82%20%E2%85%A1.%E5%BD%93%E5%9C%A8%E5%BC%82%E5%B8%B8%E5%A4%84%E7%90%86%E6%88%96%E8%BF%9B%E7%A8%8B%E5%88%87%E6%8D%A2%E6%97%B6%EF%BC%8C%E9%9C%80%E8%A6%81%E4%BF%9D%E5%AD%98%E7%A8%8B%E5%BA%8F%E7%8A%B6%E6%80%81%E5%AF%84%E5%AD%98%E5%99%A8%E7%9A%84%E5%80%BC%EF%BC%8C%E5%8F%AF%E5%85%88%E7%94%A8%E8%AF%A5%E6%8C%87%E4%BB%A4%E8%AF%BB%E5%87%BA%E7%A8%8B%E5%BA%8F%E7%8A%B6%E6%80%81%E5%AF%84%E5%AD%98%E5%99%A8%E7%9A%84%E5%80%BC%EF%BC%8C%E7%84%B6%E5%90%8E%E4%BF%9D%E5%AD%98%E3%80%82%20MSR%E6%8C%87%E4%BB%A4%E7%94%A8%E4%BA%8D%E5%B0%86%E6%93%8D%E4%BD%9C%E6%95%B0%E7%9A%84%E5%86%85%E5%AE%B9%E4%BC%A0%E9%80%81%E5%88%B0%E7%A8%8B%E5%BA%8F%E7%8A%B6%E6%80%81%E5%AF%84%E5%AD%98%E5%99%A8%E7%9A%84%E7%89%B9%E5%AE%9A%E5%9F%9F%E4%B8%AD%E3%80%82" TargetMode="External"/><Relationship Id="rId2" Type="http://schemas.openxmlformats.org/officeDocument/2006/relationships/hyperlink" Target="http://weharmonyos.com/blog/81.html" TargetMode="External"/><Relationship Id="rId1" Type="http://schemas.openxmlformats.org/officeDocument/2006/relationships/slideLayout" Target="../slideLayouts/slideLayout55.xml"/><Relationship Id="rId6" Type="http://schemas.openxmlformats.org/officeDocument/2006/relationships/hyperlink" Target="https://blog.csdn.net/LinuxWorking/article/details/78484185" TargetMode="External"/><Relationship Id="rId5" Type="http://schemas.openxmlformats.org/officeDocument/2006/relationships/hyperlink" Target="https://blog.csdn.net/qq405180763/article/details/39203037" TargetMode="External"/><Relationship Id="rId4" Type="http://schemas.openxmlformats.org/officeDocument/2006/relationships/hyperlink" Target="https://blog.csdn.net/yahibo/article/details/117639283"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5.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5.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hyperlink" Target="https://blog.csdn.net/luolaihua2018/article/details/127253495?spm=1001.2014.3001.5501" TargetMode="External"/><Relationship Id="rId2" Type="http://schemas.openxmlformats.org/officeDocument/2006/relationships/hyperlink" Target="https://blog.csdn.net/luolaihua2018/article/details/126859967?spm=1001.2014.3001.5501" TargetMode="Externa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5.xml"/><Relationship Id="rId6" Type="http://schemas.openxmlformats.org/officeDocument/2006/relationships/image" Target="../media/image42.png"/><Relationship Id="rId5" Type="http://schemas.openxmlformats.org/officeDocument/2006/relationships/image" Target="../media/image39.sv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hyperlink" Target="http://doxygen.weharmonyos.com/los__hwi_8c_source.html" TargetMode="External"/><Relationship Id="rId2" Type="http://schemas.openxmlformats.org/officeDocument/2006/relationships/notesSlide" Target="../notesSlides/notesSlide17.xml"/><Relationship Id="rId1" Type="http://schemas.openxmlformats.org/officeDocument/2006/relationships/slideLayout" Target="../slideLayouts/slideLayout5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doxygen.weharmonyos.com/los__hwi_8c_source.html#l0022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55.xml"/><Relationship Id="rId5" Type="http://schemas.openxmlformats.org/officeDocument/2006/relationships/image" Target="../media/image39.sv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hyperlink" Target="https://so.csdn.net/so/search?q=assert&amp;spm=1001.2101.3001.7020" TargetMode="External"/><Relationship Id="rId1" Type="http://schemas.openxmlformats.org/officeDocument/2006/relationships/slideLayout" Target="../slideLayouts/slideLayout55.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5.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5.xml"/></Relationships>
</file>

<file path=ppt/slides/_rels/slide6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3" Type="http://schemas.openxmlformats.org/officeDocument/2006/relationships/hyperlink" Target="https://bbs.huaweicloud.com/blogs/178812" TargetMode="External"/><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5.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324789"/>
            <a:ext cx="10945216" cy="864096"/>
          </a:xfrm>
        </p:spPr>
        <p:txBody>
          <a:bodyPr vert="horz" wrap="square" lIns="121920" tIns="60960" rIns="121920" bIns="60960" numCol="1" anchor="t" anchorCtr="0"/>
          <a:lstStyle/>
          <a:p>
            <a:pPr lvl="0" algn="ctr"/>
            <a:r>
              <a:rPr lang="en-US" altLang="zh-CN" sz="4800" dirty="0" err="1">
                <a:solidFill>
                  <a:srgbClr val="254061"/>
                </a:solidFill>
                <a:effectLst>
                  <a:outerShdw blurRad="38100" dist="38100" dir="2700000" algn="tl">
                    <a:srgbClr val="000000">
                      <a:alpha val="43137"/>
                    </a:srgbClr>
                  </a:outerShdw>
                </a:effectLst>
                <a:latin typeface="微软雅黑"/>
                <a:ea typeface="微软雅黑"/>
              </a:rPr>
              <a:t>LiteOS</a:t>
            </a:r>
            <a:r>
              <a:rPr lang="zh-CN" altLang="en-US" sz="4800" dirty="0">
                <a:solidFill>
                  <a:srgbClr val="254061"/>
                </a:solidFill>
                <a:effectLst>
                  <a:outerShdw blurRad="38100" dist="38100" dir="2700000" algn="tl">
                    <a:srgbClr val="000000">
                      <a:alpha val="43137"/>
                    </a:srgbClr>
                  </a:outerShdw>
                </a:effectLst>
                <a:latin typeface="微软雅黑"/>
                <a:ea typeface="微软雅黑"/>
              </a:rPr>
              <a:t>中断源代码</a:t>
            </a:r>
            <a:br>
              <a:rPr lang="zh-CN" altLang="en-US" sz="4800" dirty="0">
                <a:solidFill>
                  <a:srgbClr val="254061"/>
                </a:solidFill>
                <a:effectLst>
                  <a:outerShdw blurRad="38100" dist="38100" dir="2700000" algn="tl">
                    <a:srgbClr val="000000">
                      <a:alpha val="43137"/>
                    </a:srgbClr>
                  </a:outerShdw>
                </a:effectLst>
                <a:latin typeface="微软雅黑"/>
                <a:ea typeface="微软雅黑"/>
              </a:rPr>
            </a:br>
            <a:r>
              <a:rPr lang="zh-CN" altLang="en-US" sz="4800" dirty="0">
                <a:solidFill>
                  <a:srgbClr val="254061"/>
                </a:solidFill>
                <a:effectLst>
                  <a:outerShdw blurRad="38100" dist="38100" dir="2700000" algn="tl">
                    <a:srgbClr val="000000">
                      <a:alpha val="43137"/>
                    </a:srgbClr>
                  </a:outerShdw>
                </a:effectLst>
                <a:latin typeface="微软雅黑"/>
                <a:ea typeface="微软雅黑"/>
              </a:rPr>
              <a:t>                                      </a:t>
            </a:r>
            <a:r>
              <a:rPr lang="en-US" altLang="zh-CN" sz="2400" dirty="0">
                <a:solidFill>
                  <a:srgbClr val="254061"/>
                </a:solidFill>
                <a:effectLst>
                  <a:outerShdw blurRad="38100" dist="38100" dir="2700000" algn="tl">
                    <a:srgbClr val="000000">
                      <a:alpha val="43137"/>
                    </a:srgbClr>
                  </a:outerShdw>
                </a:effectLst>
                <a:latin typeface="微软雅黑"/>
                <a:ea typeface="微软雅黑"/>
              </a:rPr>
              <a:t>——</a:t>
            </a:r>
            <a:r>
              <a:rPr lang="zh-CN" altLang="en-US" sz="2400" dirty="0">
                <a:solidFill>
                  <a:srgbClr val="254061"/>
                </a:solidFill>
                <a:effectLst>
                  <a:outerShdw blurRad="38100" dist="38100" dir="2700000" algn="tl">
                    <a:srgbClr val="000000">
                      <a:alpha val="43137"/>
                    </a:srgbClr>
                  </a:outerShdw>
                </a:effectLst>
                <a:latin typeface="微软雅黑"/>
                <a:ea typeface="微软雅黑"/>
              </a:rPr>
              <a:t>操作系统期末课程汇报</a:t>
            </a:r>
            <a:br>
              <a:rPr lang="zh-CN" altLang="en-US" sz="4800" dirty="0">
                <a:solidFill>
                  <a:srgbClr val="254061"/>
                </a:solidFill>
                <a:effectLst>
                  <a:outerShdw blurRad="38100" dist="38100" dir="2700000" algn="tl">
                    <a:srgbClr val="000000">
                      <a:alpha val="43137"/>
                    </a:srgbClr>
                  </a:outerShdw>
                </a:effectLst>
                <a:latin typeface="微软雅黑"/>
                <a:ea typeface="微软雅黑"/>
              </a:rPr>
            </a:b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marL="0" marR="0" lvl="0" indent="0" algn="ctr" defTabSz="1219170" rtl="0" eaLnBrk="1" fontAlgn="base" latinLnBrk="0" hangingPunct="1">
              <a:lnSpc>
                <a:spcPct val="100000"/>
              </a:lnSpc>
              <a:spcBef>
                <a:spcPct val="0"/>
              </a:spcBef>
              <a:spcAft>
                <a:spcPct val="0"/>
              </a:spcAft>
              <a:buClrTx/>
              <a:buSzTx/>
              <a:buFont typeface="Arial" panose="020B0604020202020204" pitchFamily="34" charset="0"/>
              <a:buNone/>
              <a:tabLst/>
              <a:defRPr/>
            </a:pPr>
            <a:fld id="{2860F326-4499-4A67-8F03-170333456A58}" type="datetime1">
              <a:rPr kumimoji="0" lang="en-US" altLang="zh-CN" sz="2133" b="0" i="0" u="none" strike="noStrike" kern="1200" cap="none" spc="0" normalizeH="0" baseline="0" noProof="0">
                <a:ln>
                  <a:noFill/>
                </a:ln>
                <a:solidFill>
                  <a:srgbClr val="17375E"/>
                </a:solidFill>
                <a:effectLst/>
                <a:uLnTx/>
                <a:uFillTx/>
                <a:latin typeface="Broadway"/>
                <a:ea typeface="华文行楷"/>
                <a:cs typeface="+mn-cs"/>
              </a:rPr>
              <a:pPr marL="0" marR="0" lvl="0" indent="0" algn="ctr" defTabSz="1219170" rtl="0" eaLnBrk="1" fontAlgn="base" latinLnBrk="0" hangingPunct="1">
                <a:lnSpc>
                  <a:spcPct val="100000"/>
                </a:lnSpc>
                <a:spcBef>
                  <a:spcPct val="0"/>
                </a:spcBef>
                <a:spcAft>
                  <a:spcPct val="0"/>
                </a:spcAft>
                <a:buClrTx/>
                <a:buSzTx/>
                <a:buFont typeface="Arial" panose="020B0604020202020204" pitchFamily="34" charset="0"/>
                <a:buNone/>
                <a:tabLst/>
                <a:defRPr/>
              </a:pPr>
              <a:t>6/1/2023</a:t>
            </a:fld>
            <a:endParaRPr kumimoji="0" lang="en-US" sz="2133" b="0" i="0" u="none" strike="noStrike" kern="1200" cap="none" spc="0" normalizeH="0" baseline="0" noProof="0">
              <a:ln>
                <a:noFill/>
              </a:ln>
              <a:solidFill>
                <a:srgbClr val="17375E"/>
              </a:solidFill>
              <a:effectLst/>
              <a:uLnTx/>
              <a:uFillTx/>
              <a:latin typeface="Broadway"/>
              <a:ea typeface="华文行楷"/>
              <a:cs typeface="+mn-cs"/>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
        <p:nvSpPr>
          <p:cNvPr id="9" name="文本框 8">
            <a:extLst>
              <a:ext uri="{FF2B5EF4-FFF2-40B4-BE49-F238E27FC236}">
                <a16:creationId xmlns:a16="http://schemas.microsoft.com/office/drawing/2014/main" id="{FEA29D9E-A0D7-FBEE-1CA0-F82AAB7082F1}"/>
              </a:ext>
            </a:extLst>
          </p:cNvPr>
          <p:cNvSpPr txBox="1"/>
          <p:nvPr/>
        </p:nvSpPr>
        <p:spPr>
          <a:xfrm>
            <a:off x="7817369" y="3262023"/>
            <a:ext cx="4485782" cy="523220"/>
          </a:xfrm>
          <a:prstGeom prst="rect">
            <a:avLst/>
          </a:prstGeom>
          <a:noFill/>
        </p:spPr>
        <p:txBody>
          <a:bodyPr wrap="square">
            <a:spAutoFit/>
          </a:bodyPr>
          <a:lstStyle>
            <a:defPPr>
              <a:defRPr lang="zh-CN"/>
            </a:defPPr>
            <a:lvl1pPr algn="ctr">
              <a:defRPr sz="1200">
                <a:latin typeface="仓耳玄三M W05" panose="02020400000000000000" pitchFamily="18" charset="-122"/>
                <a:ea typeface="仓耳玄三M W05" panose="02020400000000000000" pitchFamily="18" charset="-122"/>
              </a:defRPr>
            </a:lvl1pPr>
          </a:lstStyle>
          <a:p>
            <a:pPr algn="just"/>
            <a:r>
              <a:rPr lang="zh-CN" altLang="en-US" sz="2800" spc="200" dirty="0">
                <a:latin typeface="Yu Gothic UI Semilight" panose="020B0400000000000000" pitchFamily="34" charset="-128"/>
                <a:ea typeface="Yu Gothic UI Semilight" panose="020B0400000000000000" pitchFamily="34" charset="-128"/>
              </a:rPr>
              <a:t>陈</a:t>
            </a:r>
            <a:r>
              <a:rPr lang="zh-CN" altLang="en-US" sz="2800" b="1" spc="200" dirty="0">
                <a:latin typeface="Yu Gothic UI Semilight" panose="020B0400000000000000" pitchFamily="34" charset="-128"/>
                <a:ea typeface="Yu Gothic UI Semilight" panose="020B0400000000000000" pitchFamily="34" charset="-128"/>
              </a:rPr>
              <a:t>子涵、</a:t>
            </a:r>
            <a:r>
              <a:rPr lang="zh-CN" altLang="en-US" sz="2800" spc="200" dirty="0">
                <a:latin typeface="Yu Gothic UI Semilight" panose="020B0400000000000000" pitchFamily="34" charset="-128"/>
                <a:ea typeface="Yu Gothic UI Semilight" panose="020B0400000000000000" pitchFamily="34" charset="-128"/>
              </a:rPr>
              <a:t>贺</a:t>
            </a:r>
            <a:r>
              <a:rPr lang="zh-CN" altLang="en-US" sz="2800" b="1" spc="200" dirty="0">
                <a:latin typeface="Yu Gothic UI Semilight" panose="020B0400000000000000" pitchFamily="34" charset="-128"/>
                <a:ea typeface="Yu Gothic UI Semilight" panose="020B0400000000000000" pitchFamily="34" charset="-128"/>
              </a:rPr>
              <a:t>佳佳、</a:t>
            </a:r>
            <a:r>
              <a:rPr lang="zh-CN" altLang="en-US" sz="2800" spc="200" dirty="0">
                <a:latin typeface="Yu Gothic UI Semilight" panose="020B0400000000000000" pitchFamily="34" charset="-128"/>
                <a:ea typeface="Yu Gothic UI Semilight" panose="020B0400000000000000" pitchFamily="34" charset="-128"/>
              </a:rPr>
              <a:t>钟</a:t>
            </a:r>
            <a:r>
              <a:rPr lang="zh-CN" altLang="en-US" sz="2800" b="1" spc="200" dirty="0">
                <a:latin typeface="Yu Gothic UI Semilight" panose="020B0400000000000000" pitchFamily="34" charset="-128"/>
                <a:ea typeface="Yu Gothic UI Semilight" panose="020B0400000000000000" pitchFamily="34" charset="-128"/>
              </a:rPr>
              <a:t>旭炬</a:t>
            </a:r>
          </a:p>
        </p:txBody>
      </p:sp>
    </p:spTree>
    <p:extLst>
      <p:ext uri="{BB962C8B-B14F-4D97-AF65-F5344CB8AC3E}">
        <p14:creationId xmlns:p14="http://schemas.microsoft.com/office/powerpoint/2010/main" val="33103309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p:tgtEl>
                                          <p:spTgt spid="9"/>
                                        </p:tgtEl>
                                        <p:attrNameLst>
                                          <p:attrName>ppt_y</p:attrName>
                                        </p:attrNameLst>
                                      </p:cBhvr>
                                      <p:tavLst>
                                        <p:tav tm="0">
                                          <p:val>
                                            <p:strVal val="#ppt_y+#ppt_h*1.125000"/>
                                          </p:val>
                                        </p:tav>
                                        <p:tav tm="100000">
                                          <p:val>
                                            <p:strVal val="#ppt_y"/>
                                          </p:val>
                                        </p:tav>
                                      </p:tavLst>
                                    </p:anim>
                                    <p:animEffect transition="in" filter="wipe(up)">
                                      <p:cBhvr>
                                        <p:cTn id="8"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9" y="2009774"/>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4" name="文本框 3">
            <a:extLst>
              <a:ext uri="{FF2B5EF4-FFF2-40B4-BE49-F238E27FC236}">
                <a16:creationId xmlns:a16="http://schemas.microsoft.com/office/drawing/2014/main" id="{175E94FD-0423-52BA-E851-17C464AFA2B8}"/>
              </a:ext>
            </a:extLst>
          </p:cNvPr>
          <p:cNvSpPr txBox="1"/>
          <p:nvPr/>
        </p:nvSpPr>
        <p:spPr>
          <a:xfrm>
            <a:off x="6683830"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grpSp>
        <p:nvGrpSpPr>
          <p:cNvPr id="18" name="组合 17">
            <a:extLst>
              <a:ext uri="{FF2B5EF4-FFF2-40B4-BE49-F238E27FC236}">
                <a16:creationId xmlns:a16="http://schemas.microsoft.com/office/drawing/2014/main" id="{DF440915-F8BA-249F-3BEF-7DF25A5D425E}"/>
              </a:ext>
            </a:extLst>
          </p:cNvPr>
          <p:cNvGrpSpPr/>
          <p:nvPr/>
        </p:nvGrpSpPr>
        <p:grpSpPr>
          <a:xfrm>
            <a:off x="5087983" y="1621140"/>
            <a:ext cx="4788468" cy="2693141"/>
            <a:chOff x="5087983" y="1621140"/>
            <a:chExt cx="4788468" cy="2693141"/>
          </a:xfrm>
        </p:grpSpPr>
        <p:sp>
          <p:nvSpPr>
            <p:cNvPr id="10" name="矩形 9">
              <a:extLst>
                <a:ext uri="{FF2B5EF4-FFF2-40B4-BE49-F238E27FC236}">
                  <a16:creationId xmlns:a16="http://schemas.microsoft.com/office/drawing/2014/main" id="{0F99564B-708E-94BF-CD96-A78242782AAA}"/>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3AA63EC-C6E2-F64F-89D9-7A231802F72F}"/>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8129AA6-38E7-B09C-2431-162822A4CD39}"/>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5" name="文本框 14">
              <a:extLst>
                <a:ext uri="{FF2B5EF4-FFF2-40B4-BE49-F238E27FC236}">
                  <a16:creationId xmlns:a16="http://schemas.microsoft.com/office/drawing/2014/main" id="{019E7F5F-23E8-BEC1-936C-F1BBC4AB0BBB}"/>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6" name="箭头: 下 15">
              <a:extLst>
                <a:ext uri="{FF2B5EF4-FFF2-40B4-BE49-F238E27FC236}">
                  <a16:creationId xmlns:a16="http://schemas.microsoft.com/office/drawing/2014/main" id="{1A6A6FCF-79CD-3A5F-1941-8B951E96246B}"/>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43A8720-DAF2-A521-3974-A7A8E0C2A126}"/>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E64E8A55-9672-B302-AF9B-D71A6299B98E}"/>
              </a:ext>
            </a:extLst>
          </p:cNvPr>
          <p:cNvSpPr txBox="1"/>
          <p:nvPr/>
        </p:nvSpPr>
        <p:spPr>
          <a:xfrm>
            <a:off x="4617509" y="4016161"/>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
        <p:nvSpPr>
          <p:cNvPr id="19" name="文本框 18">
            <a:extLst>
              <a:ext uri="{FF2B5EF4-FFF2-40B4-BE49-F238E27FC236}">
                <a16:creationId xmlns:a16="http://schemas.microsoft.com/office/drawing/2014/main" id="{6FD66881-42B1-2EE0-8059-149DC173DB08}"/>
              </a:ext>
            </a:extLst>
          </p:cNvPr>
          <p:cNvSpPr txBox="1"/>
          <p:nvPr/>
        </p:nvSpPr>
        <p:spPr>
          <a:xfrm>
            <a:off x="4496249" y="5330643"/>
            <a:ext cx="7166066" cy="923330"/>
          </a:xfrm>
          <a:prstGeom prst="rect">
            <a:avLst/>
          </a:prstGeom>
          <a:noFill/>
        </p:spPr>
        <p:txBody>
          <a:bodyPr wrap="square">
            <a:spAutoFit/>
          </a:bodyPr>
          <a:lstStyle/>
          <a:p>
            <a:r>
              <a:rPr lang="en-US" altLang="zh-CN" b="1" dirty="0">
                <a:highlight>
                  <a:srgbClr val="C0C0C0"/>
                </a:highlight>
              </a:rPr>
              <a:t>The GICD_IPRIORITYRs provide an 8-bit priority field for each interrupt supported by the </a:t>
            </a:r>
          </a:p>
          <a:p>
            <a:r>
              <a:rPr lang="en-US" altLang="zh-CN" b="1" dirty="0">
                <a:highlight>
                  <a:srgbClr val="C0C0C0"/>
                </a:highlight>
              </a:rPr>
              <a:t>GIC. This field stores the priority of the corresponding interrupt</a:t>
            </a:r>
            <a:endParaRPr lang="zh-CN" altLang="en-US" b="1" dirty="0">
              <a:highlight>
                <a:srgbClr val="C0C0C0"/>
              </a:highlight>
            </a:endParaRPr>
          </a:p>
        </p:txBody>
      </p:sp>
      <p:sp>
        <p:nvSpPr>
          <p:cNvPr id="20" name="文本框 19">
            <a:extLst>
              <a:ext uri="{FF2B5EF4-FFF2-40B4-BE49-F238E27FC236}">
                <a16:creationId xmlns:a16="http://schemas.microsoft.com/office/drawing/2014/main" id="{F50A4610-E267-4F83-AFA2-94FF132FF977}"/>
              </a:ext>
            </a:extLst>
          </p:cNvPr>
          <p:cNvSpPr txBox="1"/>
          <p:nvPr/>
        </p:nvSpPr>
        <p:spPr>
          <a:xfrm>
            <a:off x="2408139" y="5564377"/>
            <a:ext cx="2097458" cy="369332"/>
          </a:xfrm>
          <a:prstGeom prst="rect">
            <a:avLst/>
          </a:prstGeom>
          <a:noFill/>
        </p:spPr>
        <p:txBody>
          <a:bodyPr wrap="square" rtlCol="0">
            <a:spAutoFit/>
          </a:bodyPr>
          <a:lstStyle/>
          <a:p>
            <a:r>
              <a:rPr lang="en-US" altLang="zh-CN" b="1" dirty="0">
                <a:highlight>
                  <a:srgbClr val="C0C0C0"/>
                </a:highlight>
              </a:rPr>
              <a:t>GICD_IPRIORITYR</a:t>
            </a:r>
            <a:endParaRPr lang="zh-CN" altLang="en-US" b="1" dirty="0">
              <a:highlight>
                <a:srgbClr val="C0C0C0"/>
              </a:highlight>
            </a:endParaRPr>
          </a:p>
        </p:txBody>
      </p:sp>
      <p:sp>
        <p:nvSpPr>
          <p:cNvPr id="21" name="矩形 20">
            <a:extLst>
              <a:ext uri="{FF2B5EF4-FFF2-40B4-BE49-F238E27FC236}">
                <a16:creationId xmlns:a16="http://schemas.microsoft.com/office/drawing/2014/main" id="{8A569CDD-D92D-602D-248E-AB3900B61F05}"/>
              </a:ext>
            </a:extLst>
          </p:cNvPr>
          <p:cNvSpPr/>
          <p:nvPr/>
        </p:nvSpPr>
        <p:spPr>
          <a:xfrm>
            <a:off x="2096589" y="5199827"/>
            <a:ext cx="9142910" cy="1122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27A262E-05CE-0656-5865-345E04710D80}"/>
              </a:ext>
            </a:extLst>
          </p:cNvPr>
          <p:cNvSpPr txBox="1"/>
          <p:nvPr/>
        </p:nvSpPr>
        <p:spPr>
          <a:xfrm>
            <a:off x="2010383" y="4907893"/>
            <a:ext cx="1822725" cy="369332"/>
          </a:xfrm>
          <a:prstGeom prst="rect">
            <a:avLst/>
          </a:prstGeom>
          <a:noFill/>
        </p:spPr>
        <p:txBody>
          <a:bodyPr wrap="square" rtlCol="0">
            <a:spAutoFit/>
          </a:bodyPr>
          <a:lstStyle/>
          <a:p>
            <a:r>
              <a:rPr lang="en-US" altLang="zh-CN" b="1" dirty="0">
                <a:solidFill>
                  <a:srgbClr val="4F4F4F"/>
                </a:solidFill>
                <a:highlight>
                  <a:srgbClr val="FF0000"/>
                </a:highlight>
                <a:latin typeface="PingFang SC"/>
              </a:rPr>
              <a:t>Distributor</a:t>
            </a:r>
            <a:endParaRPr lang="en-US" altLang="zh-CN" b="1" i="0" dirty="0">
              <a:solidFill>
                <a:srgbClr val="4F4F4F"/>
              </a:solidFill>
              <a:effectLst/>
              <a:highlight>
                <a:srgbClr val="FF0000"/>
              </a:highlight>
              <a:latin typeface="PingFang SC"/>
            </a:endParaRPr>
          </a:p>
        </p:txBody>
      </p:sp>
    </p:spTree>
    <p:extLst>
      <p:ext uri="{BB962C8B-B14F-4D97-AF65-F5344CB8AC3E}">
        <p14:creationId xmlns:p14="http://schemas.microsoft.com/office/powerpoint/2010/main" val="1386962220"/>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9" y="2009774"/>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4" name="文本框 3">
            <a:extLst>
              <a:ext uri="{FF2B5EF4-FFF2-40B4-BE49-F238E27FC236}">
                <a16:creationId xmlns:a16="http://schemas.microsoft.com/office/drawing/2014/main" id="{175E94FD-0423-52BA-E851-17C464AFA2B8}"/>
              </a:ext>
            </a:extLst>
          </p:cNvPr>
          <p:cNvSpPr txBox="1"/>
          <p:nvPr/>
        </p:nvSpPr>
        <p:spPr>
          <a:xfrm>
            <a:off x="6683830"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grpSp>
        <p:nvGrpSpPr>
          <p:cNvPr id="18" name="组合 17">
            <a:extLst>
              <a:ext uri="{FF2B5EF4-FFF2-40B4-BE49-F238E27FC236}">
                <a16:creationId xmlns:a16="http://schemas.microsoft.com/office/drawing/2014/main" id="{DF440915-F8BA-249F-3BEF-7DF25A5D425E}"/>
              </a:ext>
            </a:extLst>
          </p:cNvPr>
          <p:cNvGrpSpPr/>
          <p:nvPr/>
        </p:nvGrpSpPr>
        <p:grpSpPr>
          <a:xfrm>
            <a:off x="5087983" y="1621140"/>
            <a:ext cx="4788468" cy="2693141"/>
            <a:chOff x="5087983" y="1621140"/>
            <a:chExt cx="4788468" cy="2693141"/>
          </a:xfrm>
        </p:grpSpPr>
        <p:sp>
          <p:nvSpPr>
            <p:cNvPr id="10" name="矩形 9">
              <a:extLst>
                <a:ext uri="{FF2B5EF4-FFF2-40B4-BE49-F238E27FC236}">
                  <a16:creationId xmlns:a16="http://schemas.microsoft.com/office/drawing/2014/main" id="{0F99564B-708E-94BF-CD96-A78242782AAA}"/>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3AA63EC-C6E2-F64F-89D9-7A231802F72F}"/>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8129AA6-38E7-B09C-2431-162822A4CD39}"/>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5" name="文本框 14">
              <a:extLst>
                <a:ext uri="{FF2B5EF4-FFF2-40B4-BE49-F238E27FC236}">
                  <a16:creationId xmlns:a16="http://schemas.microsoft.com/office/drawing/2014/main" id="{019E7F5F-23E8-BEC1-936C-F1BBC4AB0BBB}"/>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6" name="箭头: 下 15">
              <a:extLst>
                <a:ext uri="{FF2B5EF4-FFF2-40B4-BE49-F238E27FC236}">
                  <a16:creationId xmlns:a16="http://schemas.microsoft.com/office/drawing/2014/main" id="{1A6A6FCF-79CD-3A5F-1941-8B951E96246B}"/>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43A8720-DAF2-A521-3974-A7A8E0C2A126}"/>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E64E8A55-9672-B302-AF9B-D71A6299B98E}"/>
              </a:ext>
            </a:extLst>
          </p:cNvPr>
          <p:cNvSpPr txBox="1"/>
          <p:nvPr/>
        </p:nvSpPr>
        <p:spPr>
          <a:xfrm>
            <a:off x="4617509" y="4016161"/>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
        <p:nvSpPr>
          <p:cNvPr id="19" name="文本框 18">
            <a:extLst>
              <a:ext uri="{FF2B5EF4-FFF2-40B4-BE49-F238E27FC236}">
                <a16:creationId xmlns:a16="http://schemas.microsoft.com/office/drawing/2014/main" id="{6FD66881-42B1-2EE0-8059-149DC173DB08}"/>
              </a:ext>
            </a:extLst>
          </p:cNvPr>
          <p:cNvSpPr txBox="1"/>
          <p:nvPr/>
        </p:nvSpPr>
        <p:spPr>
          <a:xfrm>
            <a:off x="4496249" y="5330643"/>
            <a:ext cx="6829456" cy="923330"/>
          </a:xfrm>
          <a:prstGeom prst="rect">
            <a:avLst/>
          </a:prstGeom>
          <a:noFill/>
        </p:spPr>
        <p:txBody>
          <a:bodyPr wrap="square">
            <a:spAutoFit/>
          </a:bodyPr>
          <a:lstStyle/>
          <a:p>
            <a:r>
              <a:rPr lang="en-US" altLang="zh-CN" b="1" dirty="0">
                <a:highlight>
                  <a:srgbClr val="C0C0C0"/>
                </a:highlight>
              </a:rPr>
              <a:t>The GICD_ICFGRs provide a 2-bit </a:t>
            </a:r>
            <a:r>
              <a:rPr lang="en-US" altLang="zh-CN" b="1" dirty="0" err="1">
                <a:highlight>
                  <a:srgbClr val="C0C0C0"/>
                </a:highlight>
              </a:rPr>
              <a:t>Int_config</a:t>
            </a:r>
            <a:r>
              <a:rPr lang="en-US" altLang="zh-CN" b="1" dirty="0">
                <a:highlight>
                  <a:srgbClr val="C0C0C0"/>
                </a:highlight>
              </a:rPr>
              <a:t> field for each interrupt supported by the GIC. This field identifies whether the corresponding interrupt is edge-triggered or level-sensitive,</a:t>
            </a:r>
            <a:endParaRPr lang="zh-CN" altLang="en-US" b="1" dirty="0">
              <a:highlight>
                <a:srgbClr val="C0C0C0"/>
              </a:highlight>
            </a:endParaRPr>
          </a:p>
        </p:txBody>
      </p:sp>
      <p:sp>
        <p:nvSpPr>
          <p:cNvPr id="20" name="文本框 19">
            <a:extLst>
              <a:ext uri="{FF2B5EF4-FFF2-40B4-BE49-F238E27FC236}">
                <a16:creationId xmlns:a16="http://schemas.microsoft.com/office/drawing/2014/main" id="{F50A4610-E267-4F83-AFA2-94FF132FF977}"/>
              </a:ext>
            </a:extLst>
          </p:cNvPr>
          <p:cNvSpPr txBox="1"/>
          <p:nvPr/>
        </p:nvSpPr>
        <p:spPr>
          <a:xfrm>
            <a:off x="2408139" y="5564377"/>
            <a:ext cx="2097458" cy="369332"/>
          </a:xfrm>
          <a:prstGeom prst="rect">
            <a:avLst/>
          </a:prstGeom>
          <a:noFill/>
        </p:spPr>
        <p:txBody>
          <a:bodyPr wrap="square" rtlCol="0">
            <a:spAutoFit/>
          </a:bodyPr>
          <a:lstStyle/>
          <a:p>
            <a:r>
              <a:rPr lang="en-US" altLang="zh-CN" b="1" dirty="0">
                <a:highlight>
                  <a:srgbClr val="C0C0C0"/>
                </a:highlight>
              </a:rPr>
              <a:t>GICD_ICFGR</a:t>
            </a:r>
            <a:endParaRPr lang="zh-CN" altLang="en-US" b="1" dirty="0">
              <a:highlight>
                <a:srgbClr val="C0C0C0"/>
              </a:highlight>
            </a:endParaRPr>
          </a:p>
        </p:txBody>
      </p:sp>
      <p:sp>
        <p:nvSpPr>
          <p:cNvPr id="21" name="矩形 20">
            <a:extLst>
              <a:ext uri="{FF2B5EF4-FFF2-40B4-BE49-F238E27FC236}">
                <a16:creationId xmlns:a16="http://schemas.microsoft.com/office/drawing/2014/main" id="{8A569CDD-D92D-602D-248E-AB3900B61F05}"/>
              </a:ext>
            </a:extLst>
          </p:cNvPr>
          <p:cNvSpPr/>
          <p:nvPr/>
        </p:nvSpPr>
        <p:spPr>
          <a:xfrm>
            <a:off x="2096589" y="5199827"/>
            <a:ext cx="9142910" cy="1122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27A262E-05CE-0656-5865-345E04710D80}"/>
              </a:ext>
            </a:extLst>
          </p:cNvPr>
          <p:cNvSpPr txBox="1"/>
          <p:nvPr/>
        </p:nvSpPr>
        <p:spPr>
          <a:xfrm>
            <a:off x="2010383" y="4907893"/>
            <a:ext cx="1822725" cy="369332"/>
          </a:xfrm>
          <a:prstGeom prst="rect">
            <a:avLst/>
          </a:prstGeom>
          <a:noFill/>
        </p:spPr>
        <p:txBody>
          <a:bodyPr wrap="square" rtlCol="0">
            <a:spAutoFit/>
          </a:bodyPr>
          <a:lstStyle/>
          <a:p>
            <a:r>
              <a:rPr lang="en-US" altLang="zh-CN" b="1" dirty="0">
                <a:solidFill>
                  <a:srgbClr val="4F4F4F"/>
                </a:solidFill>
                <a:highlight>
                  <a:srgbClr val="FF0000"/>
                </a:highlight>
                <a:latin typeface="PingFang SC"/>
              </a:rPr>
              <a:t>Distributor</a:t>
            </a:r>
            <a:endParaRPr lang="en-US" altLang="zh-CN" b="1" i="0" dirty="0">
              <a:solidFill>
                <a:srgbClr val="4F4F4F"/>
              </a:solidFill>
              <a:effectLst/>
              <a:highlight>
                <a:srgbClr val="FF0000"/>
              </a:highlight>
              <a:latin typeface="PingFang SC"/>
            </a:endParaRPr>
          </a:p>
        </p:txBody>
      </p:sp>
    </p:spTree>
    <p:extLst>
      <p:ext uri="{BB962C8B-B14F-4D97-AF65-F5344CB8AC3E}">
        <p14:creationId xmlns:p14="http://schemas.microsoft.com/office/powerpoint/2010/main" val="3833460127"/>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643" y="3069153"/>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4" name="文本框 3">
            <a:extLst>
              <a:ext uri="{FF2B5EF4-FFF2-40B4-BE49-F238E27FC236}">
                <a16:creationId xmlns:a16="http://schemas.microsoft.com/office/drawing/2014/main" id="{175E94FD-0423-52BA-E851-17C464AFA2B8}"/>
              </a:ext>
            </a:extLst>
          </p:cNvPr>
          <p:cNvSpPr txBox="1"/>
          <p:nvPr/>
        </p:nvSpPr>
        <p:spPr>
          <a:xfrm>
            <a:off x="6683830"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
        <p:nvSpPr>
          <p:cNvPr id="8" name="文本框 7">
            <a:extLst>
              <a:ext uri="{FF2B5EF4-FFF2-40B4-BE49-F238E27FC236}">
                <a16:creationId xmlns:a16="http://schemas.microsoft.com/office/drawing/2014/main" id="{FF9DD243-EEB2-75BC-9F05-2A79EFE00716}"/>
              </a:ext>
            </a:extLst>
          </p:cNvPr>
          <p:cNvSpPr txBox="1"/>
          <p:nvPr/>
        </p:nvSpPr>
        <p:spPr>
          <a:xfrm>
            <a:off x="1212708" y="1762629"/>
            <a:ext cx="9549528" cy="646331"/>
          </a:xfrm>
          <a:prstGeom prst="rect">
            <a:avLst/>
          </a:prstGeom>
          <a:noFill/>
        </p:spPr>
        <p:txBody>
          <a:bodyPr wrap="square" rtlCol="0">
            <a:spAutoFit/>
          </a:bodyPr>
          <a:lstStyle/>
          <a:p>
            <a:r>
              <a:rPr lang="en-US" altLang="zh-CN" b="1" dirty="0">
                <a:highlight>
                  <a:srgbClr val="FF0000"/>
                </a:highlight>
              </a:rPr>
              <a:t>core</a:t>
            </a:r>
            <a:r>
              <a:rPr lang="zh-CN" altLang="en-US" b="1" dirty="0">
                <a:highlight>
                  <a:srgbClr val="FF0000"/>
                </a:highlight>
              </a:rPr>
              <a:t>通过</a:t>
            </a:r>
            <a:r>
              <a:rPr lang="en-US" altLang="zh-CN" b="1" dirty="0">
                <a:highlight>
                  <a:srgbClr val="FF0000"/>
                </a:highlight>
              </a:rPr>
              <a:t>CPU interface</a:t>
            </a:r>
            <a:r>
              <a:rPr lang="zh-CN" altLang="en-US" b="1" dirty="0">
                <a:highlight>
                  <a:srgbClr val="FF0000"/>
                </a:highlight>
              </a:rPr>
              <a:t>来接收中断，</a:t>
            </a:r>
            <a:r>
              <a:rPr lang="en-US" altLang="zh-CN" b="1" dirty="0">
                <a:highlight>
                  <a:srgbClr val="FF0000"/>
                </a:highlight>
              </a:rPr>
              <a:t>CPU interface</a:t>
            </a:r>
            <a:r>
              <a:rPr lang="zh-CN" altLang="en-US" b="1" dirty="0">
                <a:highlight>
                  <a:srgbClr val="FF0000"/>
                </a:highlight>
              </a:rPr>
              <a:t>通过寄存器来屏蔽、确认以及控制转发到指定</a:t>
            </a:r>
            <a:r>
              <a:rPr lang="en-US" altLang="zh-CN" b="1" dirty="0">
                <a:highlight>
                  <a:srgbClr val="FF0000"/>
                </a:highlight>
              </a:rPr>
              <a:t>core</a:t>
            </a:r>
            <a:r>
              <a:rPr lang="zh-CN" altLang="en-US" b="1" dirty="0">
                <a:highlight>
                  <a:srgbClr val="FF0000"/>
                </a:highlight>
              </a:rPr>
              <a:t>的中断。在系统中每个</a:t>
            </a:r>
            <a:r>
              <a:rPr lang="en-US" altLang="zh-CN" b="1" dirty="0">
                <a:highlight>
                  <a:srgbClr val="FF0000"/>
                </a:highlight>
              </a:rPr>
              <a:t>core</a:t>
            </a:r>
            <a:r>
              <a:rPr lang="zh-CN" altLang="en-US" b="1" dirty="0">
                <a:highlight>
                  <a:srgbClr val="FF0000"/>
                </a:highlight>
              </a:rPr>
              <a:t>有个独立的</a:t>
            </a:r>
            <a:r>
              <a:rPr lang="en-US" altLang="zh-CN" b="1" dirty="0">
                <a:highlight>
                  <a:srgbClr val="FF0000"/>
                </a:highlight>
              </a:rPr>
              <a:t>CPU interface</a:t>
            </a:r>
            <a:r>
              <a:rPr lang="zh-CN" altLang="en-US" b="1" dirty="0">
                <a:highlight>
                  <a:srgbClr val="FF0000"/>
                </a:highlight>
              </a:rPr>
              <a:t>。</a:t>
            </a:r>
          </a:p>
        </p:txBody>
      </p:sp>
      <p:grpSp>
        <p:nvGrpSpPr>
          <p:cNvPr id="14" name="组合 13">
            <a:extLst>
              <a:ext uri="{FF2B5EF4-FFF2-40B4-BE49-F238E27FC236}">
                <a16:creationId xmlns:a16="http://schemas.microsoft.com/office/drawing/2014/main" id="{68FBD00C-A118-634A-8A6B-F44092609EDB}"/>
              </a:ext>
            </a:extLst>
          </p:cNvPr>
          <p:cNvGrpSpPr/>
          <p:nvPr/>
        </p:nvGrpSpPr>
        <p:grpSpPr>
          <a:xfrm>
            <a:off x="5181775" y="2668567"/>
            <a:ext cx="4788468" cy="2693141"/>
            <a:chOff x="5087983" y="1621140"/>
            <a:chExt cx="4788468" cy="2693141"/>
          </a:xfrm>
        </p:grpSpPr>
        <p:sp>
          <p:nvSpPr>
            <p:cNvPr id="15" name="矩形 14">
              <a:extLst>
                <a:ext uri="{FF2B5EF4-FFF2-40B4-BE49-F238E27FC236}">
                  <a16:creationId xmlns:a16="http://schemas.microsoft.com/office/drawing/2014/main" id="{7FA20FC3-7409-B7CE-E930-550D3DFFB42A}"/>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7236497-AB5C-2EF8-5475-9DA2490E6217}"/>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91DDC6B-377E-273B-9E00-F5496ACD30CC}"/>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8" name="文本框 17">
              <a:extLst>
                <a:ext uri="{FF2B5EF4-FFF2-40B4-BE49-F238E27FC236}">
                  <a16:creationId xmlns:a16="http://schemas.microsoft.com/office/drawing/2014/main" id="{B63A65C1-BB01-BFFC-E1AD-239B6D1C5884}"/>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9" name="箭头: 下 18">
              <a:extLst>
                <a:ext uri="{FF2B5EF4-FFF2-40B4-BE49-F238E27FC236}">
                  <a16:creationId xmlns:a16="http://schemas.microsoft.com/office/drawing/2014/main" id="{E282092C-F21C-D7C2-9F72-51FBEFFFE5E9}"/>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0577FD2F-0FBD-36A7-D3D4-620900D63940}"/>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E64E8A55-9672-B302-AF9B-D71A6299B98E}"/>
              </a:ext>
            </a:extLst>
          </p:cNvPr>
          <p:cNvSpPr txBox="1"/>
          <p:nvPr/>
        </p:nvSpPr>
        <p:spPr>
          <a:xfrm>
            <a:off x="4639868" y="4015138"/>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
        <p:nvSpPr>
          <p:cNvPr id="9" name="箭头: 下 8">
            <a:extLst>
              <a:ext uri="{FF2B5EF4-FFF2-40B4-BE49-F238E27FC236}">
                <a16:creationId xmlns:a16="http://schemas.microsoft.com/office/drawing/2014/main" id="{7F11AE05-2B77-1714-CA42-06B513AD5E21}"/>
              </a:ext>
            </a:extLst>
          </p:cNvPr>
          <p:cNvSpPr/>
          <p:nvPr/>
        </p:nvSpPr>
        <p:spPr>
          <a:xfrm rot="10800000" flipH="1">
            <a:off x="8655316" y="2408960"/>
            <a:ext cx="45719" cy="19588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5240360"/>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741" y="3030261"/>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4" name="文本框 3">
            <a:extLst>
              <a:ext uri="{FF2B5EF4-FFF2-40B4-BE49-F238E27FC236}">
                <a16:creationId xmlns:a16="http://schemas.microsoft.com/office/drawing/2014/main" id="{175E94FD-0423-52BA-E851-17C464AFA2B8}"/>
              </a:ext>
            </a:extLst>
          </p:cNvPr>
          <p:cNvSpPr txBox="1"/>
          <p:nvPr/>
        </p:nvSpPr>
        <p:spPr>
          <a:xfrm>
            <a:off x="6683830"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sp>
        <p:nvSpPr>
          <p:cNvPr id="8" name="文本框 7">
            <a:extLst>
              <a:ext uri="{FF2B5EF4-FFF2-40B4-BE49-F238E27FC236}">
                <a16:creationId xmlns:a16="http://schemas.microsoft.com/office/drawing/2014/main" id="{FF9DD243-EEB2-75BC-9F05-2A79EFE00716}"/>
              </a:ext>
            </a:extLst>
          </p:cNvPr>
          <p:cNvSpPr txBox="1"/>
          <p:nvPr/>
        </p:nvSpPr>
        <p:spPr>
          <a:xfrm>
            <a:off x="1796941" y="1623220"/>
            <a:ext cx="9288271" cy="369332"/>
          </a:xfrm>
          <a:prstGeom prst="rect">
            <a:avLst/>
          </a:prstGeom>
          <a:noFill/>
        </p:spPr>
        <p:txBody>
          <a:bodyPr wrap="square" rtlCol="0">
            <a:spAutoFit/>
          </a:bodyPr>
          <a:lstStyle/>
          <a:p>
            <a:r>
              <a:rPr lang="en-US" altLang="zh-CN" b="1" dirty="0">
                <a:highlight>
                  <a:srgbClr val="C0C0C0"/>
                </a:highlight>
              </a:rPr>
              <a:t>Enables the signaling of interrupts by the CPU interface to the connected processor</a:t>
            </a:r>
            <a:endParaRPr lang="zh-CN" altLang="en-US" b="1" dirty="0">
              <a:highlight>
                <a:srgbClr val="C0C0C0"/>
              </a:highlight>
            </a:endParaRPr>
          </a:p>
        </p:txBody>
      </p:sp>
      <p:cxnSp>
        <p:nvCxnSpPr>
          <p:cNvPr id="13" name="直接箭头连接符 12">
            <a:extLst>
              <a:ext uri="{FF2B5EF4-FFF2-40B4-BE49-F238E27FC236}">
                <a16:creationId xmlns:a16="http://schemas.microsoft.com/office/drawing/2014/main" id="{31F57817-C13D-050A-2765-0895F5C0D798}"/>
              </a:ext>
            </a:extLst>
          </p:cNvPr>
          <p:cNvCxnSpPr>
            <a:cxnSpLocks/>
          </p:cNvCxnSpPr>
          <p:nvPr/>
        </p:nvCxnSpPr>
        <p:spPr>
          <a:xfrm flipV="1">
            <a:off x="9609492" y="1942114"/>
            <a:ext cx="0" cy="11514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8" name="组合 17">
            <a:extLst>
              <a:ext uri="{FF2B5EF4-FFF2-40B4-BE49-F238E27FC236}">
                <a16:creationId xmlns:a16="http://schemas.microsoft.com/office/drawing/2014/main" id="{DF440915-F8BA-249F-3BEF-7DF25A5D425E}"/>
              </a:ext>
            </a:extLst>
          </p:cNvPr>
          <p:cNvGrpSpPr/>
          <p:nvPr/>
        </p:nvGrpSpPr>
        <p:grpSpPr>
          <a:xfrm>
            <a:off x="5086430" y="2627818"/>
            <a:ext cx="4788468" cy="2693141"/>
            <a:chOff x="5087983" y="1621140"/>
            <a:chExt cx="4788468" cy="2693141"/>
          </a:xfrm>
        </p:grpSpPr>
        <p:sp>
          <p:nvSpPr>
            <p:cNvPr id="10" name="矩形 9">
              <a:extLst>
                <a:ext uri="{FF2B5EF4-FFF2-40B4-BE49-F238E27FC236}">
                  <a16:creationId xmlns:a16="http://schemas.microsoft.com/office/drawing/2014/main" id="{0F99564B-708E-94BF-CD96-A78242782AAA}"/>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3AA63EC-C6E2-F64F-89D9-7A231802F72F}"/>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8129AA6-38E7-B09C-2431-162822A4CD39}"/>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5" name="文本框 14">
              <a:extLst>
                <a:ext uri="{FF2B5EF4-FFF2-40B4-BE49-F238E27FC236}">
                  <a16:creationId xmlns:a16="http://schemas.microsoft.com/office/drawing/2014/main" id="{019E7F5F-23E8-BEC1-936C-F1BBC4AB0BBB}"/>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6" name="箭头: 下 15">
              <a:extLst>
                <a:ext uri="{FF2B5EF4-FFF2-40B4-BE49-F238E27FC236}">
                  <a16:creationId xmlns:a16="http://schemas.microsoft.com/office/drawing/2014/main" id="{1A6A6FCF-79CD-3A5F-1941-8B951E96246B}"/>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43A8720-DAF2-A521-3974-A7A8E0C2A126}"/>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E64E8A55-9672-B302-AF9B-D71A6299B98E}"/>
              </a:ext>
            </a:extLst>
          </p:cNvPr>
          <p:cNvSpPr txBox="1"/>
          <p:nvPr/>
        </p:nvSpPr>
        <p:spPr>
          <a:xfrm>
            <a:off x="4617509" y="4016161"/>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Tree>
    <p:extLst>
      <p:ext uri="{BB962C8B-B14F-4D97-AF65-F5344CB8AC3E}">
        <p14:creationId xmlns:p14="http://schemas.microsoft.com/office/powerpoint/2010/main" val="1341008238"/>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9" y="2009774"/>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4" name="文本框 3">
            <a:extLst>
              <a:ext uri="{FF2B5EF4-FFF2-40B4-BE49-F238E27FC236}">
                <a16:creationId xmlns:a16="http://schemas.microsoft.com/office/drawing/2014/main" id="{175E94FD-0423-52BA-E851-17C464AFA2B8}"/>
              </a:ext>
            </a:extLst>
          </p:cNvPr>
          <p:cNvSpPr txBox="1"/>
          <p:nvPr/>
        </p:nvSpPr>
        <p:spPr>
          <a:xfrm>
            <a:off x="6683830"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grpSp>
        <p:nvGrpSpPr>
          <p:cNvPr id="18" name="组合 17">
            <a:extLst>
              <a:ext uri="{FF2B5EF4-FFF2-40B4-BE49-F238E27FC236}">
                <a16:creationId xmlns:a16="http://schemas.microsoft.com/office/drawing/2014/main" id="{DF440915-F8BA-249F-3BEF-7DF25A5D425E}"/>
              </a:ext>
            </a:extLst>
          </p:cNvPr>
          <p:cNvGrpSpPr/>
          <p:nvPr/>
        </p:nvGrpSpPr>
        <p:grpSpPr>
          <a:xfrm>
            <a:off x="5087983" y="1621140"/>
            <a:ext cx="4788468" cy="2693141"/>
            <a:chOff x="5087983" y="1621140"/>
            <a:chExt cx="4788468" cy="2693141"/>
          </a:xfrm>
        </p:grpSpPr>
        <p:sp>
          <p:nvSpPr>
            <p:cNvPr id="10" name="矩形 9">
              <a:extLst>
                <a:ext uri="{FF2B5EF4-FFF2-40B4-BE49-F238E27FC236}">
                  <a16:creationId xmlns:a16="http://schemas.microsoft.com/office/drawing/2014/main" id="{0F99564B-708E-94BF-CD96-A78242782AAA}"/>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3AA63EC-C6E2-F64F-89D9-7A231802F72F}"/>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8129AA6-38E7-B09C-2431-162822A4CD39}"/>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5" name="文本框 14">
              <a:extLst>
                <a:ext uri="{FF2B5EF4-FFF2-40B4-BE49-F238E27FC236}">
                  <a16:creationId xmlns:a16="http://schemas.microsoft.com/office/drawing/2014/main" id="{019E7F5F-23E8-BEC1-936C-F1BBC4AB0BBB}"/>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6" name="箭头: 下 15">
              <a:extLst>
                <a:ext uri="{FF2B5EF4-FFF2-40B4-BE49-F238E27FC236}">
                  <a16:creationId xmlns:a16="http://schemas.microsoft.com/office/drawing/2014/main" id="{1A6A6FCF-79CD-3A5F-1941-8B951E96246B}"/>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43A8720-DAF2-A521-3974-A7A8E0C2A126}"/>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E64E8A55-9672-B302-AF9B-D71A6299B98E}"/>
              </a:ext>
            </a:extLst>
          </p:cNvPr>
          <p:cNvSpPr txBox="1"/>
          <p:nvPr/>
        </p:nvSpPr>
        <p:spPr>
          <a:xfrm>
            <a:off x="4617509" y="4016161"/>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
        <p:nvSpPr>
          <p:cNvPr id="19" name="文本框 18">
            <a:extLst>
              <a:ext uri="{FF2B5EF4-FFF2-40B4-BE49-F238E27FC236}">
                <a16:creationId xmlns:a16="http://schemas.microsoft.com/office/drawing/2014/main" id="{6FD66881-42B1-2EE0-8059-149DC173DB08}"/>
              </a:ext>
            </a:extLst>
          </p:cNvPr>
          <p:cNvSpPr txBox="1"/>
          <p:nvPr/>
        </p:nvSpPr>
        <p:spPr>
          <a:xfrm>
            <a:off x="4505597" y="5367674"/>
            <a:ext cx="6733902" cy="923330"/>
          </a:xfrm>
          <a:prstGeom prst="rect">
            <a:avLst/>
          </a:prstGeom>
          <a:noFill/>
        </p:spPr>
        <p:txBody>
          <a:bodyPr wrap="square">
            <a:spAutoFit/>
          </a:bodyPr>
          <a:lstStyle/>
          <a:p>
            <a:r>
              <a:rPr lang="en-US" altLang="zh-CN" b="1" dirty="0">
                <a:highlight>
                  <a:srgbClr val="C0C0C0"/>
                </a:highlight>
              </a:rPr>
              <a:t>The processor reads this register to obtain the interrupt ID of the signaled interrupt. This read acts as an acknowledge for the interrupt</a:t>
            </a:r>
            <a:endParaRPr lang="zh-CN" altLang="en-US" b="1" dirty="0">
              <a:highlight>
                <a:srgbClr val="C0C0C0"/>
              </a:highlight>
            </a:endParaRPr>
          </a:p>
        </p:txBody>
      </p:sp>
      <p:sp>
        <p:nvSpPr>
          <p:cNvPr id="20" name="文本框 19">
            <a:extLst>
              <a:ext uri="{FF2B5EF4-FFF2-40B4-BE49-F238E27FC236}">
                <a16:creationId xmlns:a16="http://schemas.microsoft.com/office/drawing/2014/main" id="{F50A4610-E267-4F83-AFA2-94FF132FF977}"/>
              </a:ext>
            </a:extLst>
          </p:cNvPr>
          <p:cNvSpPr txBox="1"/>
          <p:nvPr/>
        </p:nvSpPr>
        <p:spPr>
          <a:xfrm>
            <a:off x="2408139" y="5564377"/>
            <a:ext cx="2097458" cy="369332"/>
          </a:xfrm>
          <a:prstGeom prst="rect">
            <a:avLst/>
          </a:prstGeom>
          <a:noFill/>
        </p:spPr>
        <p:txBody>
          <a:bodyPr wrap="square" rtlCol="0">
            <a:spAutoFit/>
          </a:bodyPr>
          <a:lstStyle/>
          <a:p>
            <a:r>
              <a:rPr lang="en-US" altLang="zh-CN" b="1" dirty="0">
                <a:highlight>
                  <a:srgbClr val="C0C0C0"/>
                </a:highlight>
              </a:rPr>
              <a:t>GICC_IAR</a:t>
            </a:r>
            <a:endParaRPr lang="zh-CN" altLang="en-US" b="1" dirty="0">
              <a:highlight>
                <a:srgbClr val="C0C0C0"/>
              </a:highlight>
            </a:endParaRPr>
          </a:p>
        </p:txBody>
      </p:sp>
      <p:sp>
        <p:nvSpPr>
          <p:cNvPr id="21" name="矩形 20">
            <a:extLst>
              <a:ext uri="{FF2B5EF4-FFF2-40B4-BE49-F238E27FC236}">
                <a16:creationId xmlns:a16="http://schemas.microsoft.com/office/drawing/2014/main" id="{8A569CDD-D92D-602D-248E-AB3900B61F05}"/>
              </a:ext>
            </a:extLst>
          </p:cNvPr>
          <p:cNvSpPr/>
          <p:nvPr/>
        </p:nvSpPr>
        <p:spPr>
          <a:xfrm>
            <a:off x="2096589" y="5199827"/>
            <a:ext cx="9142910" cy="1122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27A262E-05CE-0656-5865-345E04710D80}"/>
              </a:ext>
            </a:extLst>
          </p:cNvPr>
          <p:cNvSpPr txBox="1"/>
          <p:nvPr/>
        </p:nvSpPr>
        <p:spPr>
          <a:xfrm>
            <a:off x="2010383" y="4907893"/>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Tree>
    <p:extLst>
      <p:ext uri="{BB962C8B-B14F-4D97-AF65-F5344CB8AC3E}">
        <p14:creationId xmlns:p14="http://schemas.microsoft.com/office/powerpoint/2010/main" val="2456946091"/>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499" y="2009774"/>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4" name="文本框 3">
            <a:extLst>
              <a:ext uri="{FF2B5EF4-FFF2-40B4-BE49-F238E27FC236}">
                <a16:creationId xmlns:a16="http://schemas.microsoft.com/office/drawing/2014/main" id="{175E94FD-0423-52BA-E851-17C464AFA2B8}"/>
              </a:ext>
            </a:extLst>
          </p:cNvPr>
          <p:cNvSpPr txBox="1"/>
          <p:nvPr/>
        </p:nvSpPr>
        <p:spPr>
          <a:xfrm>
            <a:off x="6683830"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grpSp>
        <p:nvGrpSpPr>
          <p:cNvPr id="18" name="组合 17">
            <a:extLst>
              <a:ext uri="{FF2B5EF4-FFF2-40B4-BE49-F238E27FC236}">
                <a16:creationId xmlns:a16="http://schemas.microsoft.com/office/drawing/2014/main" id="{DF440915-F8BA-249F-3BEF-7DF25A5D425E}"/>
              </a:ext>
            </a:extLst>
          </p:cNvPr>
          <p:cNvGrpSpPr/>
          <p:nvPr/>
        </p:nvGrpSpPr>
        <p:grpSpPr>
          <a:xfrm>
            <a:off x="5087983" y="1621140"/>
            <a:ext cx="4788468" cy="2693141"/>
            <a:chOff x="5087983" y="1621140"/>
            <a:chExt cx="4788468" cy="2693141"/>
          </a:xfrm>
        </p:grpSpPr>
        <p:sp>
          <p:nvSpPr>
            <p:cNvPr id="10" name="矩形 9">
              <a:extLst>
                <a:ext uri="{FF2B5EF4-FFF2-40B4-BE49-F238E27FC236}">
                  <a16:creationId xmlns:a16="http://schemas.microsoft.com/office/drawing/2014/main" id="{0F99564B-708E-94BF-CD96-A78242782AAA}"/>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D3AA63EC-C6E2-F64F-89D9-7A231802F72F}"/>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58129AA6-38E7-B09C-2431-162822A4CD39}"/>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5" name="文本框 14">
              <a:extLst>
                <a:ext uri="{FF2B5EF4-FFF2-40B4-BE49-F238E27FC236}">
                  <a16:creationId xmlns:a16="http://schemas.microsoft.com/office/drawing/2014/main" id="{019E7F5F-23E8-BEC1-936C-F1BBC4AB0BBB}"/>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6" name="箭头: 下 15">
              <a:extLst>
                <a:ext uri="{FF2B5EF4-FFF2-40B4-BE49-F238E27FC236}">
                  <a16:creationId xmlns:a16="http://schemas.microsoft.com/office/drawing/2014/main" id="{1A6A6FCF-79CD-3A5F-1941-8B951E96246B}"/>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B43A8720-DAF2-A521-3974-A7A8E0C2A126}"/>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E64E8A55-9672-B302-AF9B-D71A6299B98E}"/>
              </a:ext>
            </a:extLst>
          </p:cNvPr>
          <p:cNvSpPr txBox="1"/>
          <p:nvPr/>
        </p:nvSpPr>
        <p:spPr>
          <a:xfrm>
            <a:off x="4617509" y="4016161"/>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
        <p:nvSpPr>
          <p:cNvPr id="19" name="文本框 18">
            <a:extLst>
              <a:ext uri="{FF2B5EF4-FFF2-40B4-BE49-F238E27FC236}">
                <a16:creationId xmlns:a16="http://schemas.microsoft.com/office/drawing/2014/main" id="{6FD66881-42B1-2EE0-8059-149DC173DB08}"/>
              </a:ext>
            </a:extLst>
          </p:cNvPr>
          <p:cNvSpPr txBox="1"/>
          <p:nvPr/>
        </p:nvSpPr>
        <p:spPr>
          <a:xfrm>
            <a:off x="4505597" y="5367674"/>
            <a:ext cx="6733902" cy="923330"/>
          </a:xfrm>
          <a:prstGeom prst="rect">
            <a:avLst/>
          </a:prstGeom>
          <a:noFill/>
        </p:spPr>
        <p:txBody>
          <a:bodyPr wrap="square">
            <a:spAutoFit/>
          </a:bodyPr>
          <a:lstStyle/>
          <a:p>
            <a:r>
              <a:rPr lang="en-US" altLang="zh-CN" b="1" dirty="0">
                <a:highlight>
                  <a:srgbClr val="C0C0C0"/>
                </a:highlight>
              </a:rPr>
              <a:t>Provides an interrupt priority filter. Only interrupts with higher priority than the value in this register are signaled to the processor</a:t>
            </a:r>
            <a:endParaRPr lang="zh-CN" altLang="en-US" b="1" dirty="0">
              <a:highlight>
                <a:srgbClr val="C0C0C0"/>
              </a:highlight>
            </a:endParaRPr>
          </a:p>
        </p:txBody>
      </p:sp>
      <p:sp>
        <p:nvSpPr>
          <p:cNvPr id="20" name="文本框 19">
            <a:extLst>
              <a:ext uri="{FF2B5EF4-FFF2-40B4-BE49-F238E27FC236}">
                <a16:creationId xmlns:a16="http://schemas.microsoft.com/office/drawing/2014/main" id="{F50A4610-E267-4F83-AFA2-94FF132FF977}"/>
              </a:ext>
            </a:extLst>
          </p:cNvPr>
          <p:cNvSpPr txBox="1"/>
          <p:nvPr/>
        </p:nvSpPr>
        <p:spPr>
          <a:xfrm>
            <a:off x="2408139" y="5564377"/>
            <a:ext cx="2097458" cy="369332"/>
          </a:xfrm>
          <a:prstGeom prst="rect">
            <a:avLst/>
          </a:prstGeom>
          <a:noFill/>
        </p:spPr>
        <p:txBody>
          <a:bodyPr wrap="square" rtlCol="0">
            <a:spAutoFit/>
          </a:bodyPr>
          <a:lstStyle/>
          <a:p>
            <a:r>
              <a:rPr lang="en-US" altLang="zh-CN" b="1" dirty="0">
                <a:highlight>
                  <a:srgbClr val="C0C0C0"/>
                </a:highlight>
              </a:rPr>
              <a:t>GICC_PMR</a:t>
            </a:r>
            <a:endParaRPr lang="zh-CN" altLang="en-US" b="1" dirty="0">
              <a:highlight>
                <a:srgbClr val="C0C0C0"/>
              </a:highlight>
            </a:endParaRPr>
          </a:p>
        </p:txBody>
      </p:sp>
      <p:sp>
        <p:nvSpPr>
          <p:cNvPr id="21" name="矩形 20">
            <a:extLst>
              <a:ext uri="{FF2B5EF4-FFF2-40B4-BE49-F238E27FC236}">
                <a16:creationId xmlns:a16="http://schemas.microsoft.com/office/drawing/2014/main" id="{8A569CDD-D92D-602D-248E-AB3900B61F05}"/>
              </a:ext>
            </a:extLst>
          </p:cNvPr>
          <p:cNvSpPr/>
          <p:nvPr/>
        </p:nvSpPr>
        <p:spPr>
          <a:xfrm>
            <a:off x="2096589" y="5199827"/>
            <a:ext cx="9142910" cy="11227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E27A262E-05CE-0656-5865-345E04710D80}"/>
              </a:ext>
            </a:extLst>
          </p:cNvPr>
          <p:cNvSpPr txBox="1"/>
          <p:nvPr/>
        </p:nvSpPr>
        <p:spPr>
          <a:xfrm>
            <a:off x="2010383" y="4907893"/>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Tree>
    <p:extLst>
      <p:ext uri="{BB962C8B-B14F-4D97-AF65-F5344CB8AC3E}">
        <p14:creationId xmlns:p14="http://schemas.microsoft.com/office/powerpoint/2010/main" val="2882402963"/>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248806" y="1211094"/>
            <a:ext cx="9601200" cy="4893647"/>
          </a:xfrm>
          <a:prstGeom prst="rect">
            <a:avLst/>
          </a:prstGeom>
          <a:noFill/>
        </p:spPr>
        <p:txBody>
          <a:bodyPr wrap="square">
            <a:spAutoFit/>
          </a:bodyPr>
          <a:lstStyle/>
          <a:p>
            <a:pPr algn="ctr"/>
            <a:r>
              <a:rPr lang="zh-CN" altLang="en-US" sz="24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本文图片、资料来源：</a:t>
            </a:r>
            <a:r>
              <a:rPr lang="zh-CN" altLang="en-US" sz="2400" dirty="0">
                <a:hlinkClick r:id="rId2"/>
              </a:rPr>
              <a:t>中俊为 </a:t>
            </a:r>
            <a:r>
              <a:rPr lang="en-US" altLang="zh-CN" sz="2400" dirty="0">
                <a:hlinkClick r:id="rId2"/>
              </a:rPr>
              <a:t>| we </a:t>
            </a:r>
            <a:r>
              <a:rPr lang="en-US" altLang="zh-CN" sz="2400" dirty="0" err="1">
                <a:hlinkClick r:id="rId2"/>
              </a:rPr>
              <a:t>harmonyos</a:t>
            </a:r>
            <a:endParaRPr lang="en-US" altLang="zh-CN" sz="2400" dirty="0"/>
          </a:p>
          <a:p>
            <a:pPr algn="ctr"/>
            <a:r>
              <a:rPr lang="en-US" altLang="zh-CN" sz="2400" spc="600" dirty="0">
                <a:solidFill>
                  <a:srgbClr val="202F41"/>
                </a:solidFill>
                <a:latin typeface="Arial Rounded MT Bold" panose="020F0704030504030204" pitchFamily="34" charset="0"/>
                <a:ea typeface="仓耳玄三M W05" panose="02020400000000000000" pitchFamily="18" charset="-122"/>
                <a:cs typeface="Segoe UI Semilight" panose="020B0402040204020203" pitchFamily="34" charset="0"/>
                <a:sym typeface="+mn-lt"/>
              </a:rPr>
              <a:t>System mode:</a:t>
            </a:r>
            <a:r>
              <a:rPr lang="en-US" altLang="zh-CN" sz="2400" dirty="0">
                <a:latin typeface="Arial Rounded MT Bold" panose="020F0704030504030204" pitchFamily="34" charset="0"/>
                <a:hlinkClick r:id="rId3"/>
              </a:rPr>
              <a:t>(</a:t>
            </a:r>
            <a:r>
              <a:rPr lang="en-US" altLang="zh-CN" sz="2400" dirty="0">
                <a:hlinkClick r:id="rId3"/>
              </a:rPr>
              <a:t>6</a:t>
            </a:r>
            <a:r>
              <a:rPr lang="zh-CN" altLang="en-US" sz="2400" dirty="0">
                <a:hlinkClick r:id="rId3"/>
              </a:rPr>
              <a:t>条消息</a:t>
            </a:r>
            <a:r>
              <a:rPr lang="en-US" altLang="zh-CN" sz="2400" dirty="0">
                <a:hlinkClick r:id="rId3"/>
              </a:rPr>
              <a:t>) ARM</a:t>
            </a:r>
            <a:r>
              <a:rPr lang="zh-CN" altLang="en-US" sz="2400" dirty="0">
                <a:hlinkClick r:id="rId3"/>
              </a:rPr>
              <a:t>的系统模式（</a:t>
            </a:r>
            <a:r>
              <a:rPr lang="en-US" altLang="zh-CN" sz="2400" dirty="0">
                <a:hlinkClick r:id="rId3"/>
              </a:rPr>
              <a:t>system mode</a:t>
            </a:r>
            <a:r>
              <a:rPr lang="zh-CN" altLang="en-US" sz="2400" dirty="0">
                <a:hlinkClick r:id="rId3"/>
              </a:rPr>
              <a:t>）</a:t>
            </a:r>
            <a:r>
              <a:rPr lang="en-US" altLang="zh-CN" sz="2400" dirty="0">
                <a:hlinkClick r:id="rId3"/>
              </a:rPr>
              <a:t>_</a:t>
            </a:r>
            <a:r>
              <a:rPr lang="en-US" altLang="zh-CN" sz="2400" dirty="0" err="1">
                <a:hlinkClick r:id="rId3"/>
              </a:rPr>
              <a:t>zzsfqiuyigui</a:t>
            </a:r>
            <a:r>
              <a:rPr lang="zh-CN" altLang="en-US" sz="2400" dirty="0">
                <a:hlinkClick r:id="rId3"/>
              </a:rPr>
              <a:t>的博客</a:t>
            </a:r>
            <a:r>
              <a:rPr lang="en-US" altLang="zh-CN" sz="2400" dirty="0">
                <a:hlinkClick r:id="rId3"/>
              </a:rPr>
              <a:t>-CSDN</a:t>
            </a:r>
            <a:r>
              <a:rPr lang="zh-CN" altLang="en-US" sz="2400" dirty="0">
                <a:hlinkClick r:id="rId3"/>
              </a:rPr>
              <a:t>博客</a:t>
            </a:r>
            <a:endParaRPr lang="en-US" altLang="zh-CN" sz="2400" dirty="0"/>
          </a:p>
          <a:p>
            <a:pPr algn="ctr"/>
            <a:r>
              <a:rPr lang="zh-CN" altLang="en-US" sz="24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状态寄存器：</a:t>
            </a:r>
            <a:r>
              <a:rPr lang="en-US" altLang="zh-CN" sz="24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[1]</a:t>
            </a:r>
            <a:r>
              <a:rPr lang="en-US" altLang="zh-CN" sz="2400" dirty="0">
                <a:hlinkClick r:id="rId4"/>
              </a:rPr>
              <a:t>(6</a:t>
            </a:r>
            <a:r>
              <a:rPr lang="zh-CN" altLang="en-US" sz="2400" dirty="0">
                <a:hlinkClick r:id="rId4"/>
              </a:rPr>
              <a:t>条消息</a:t>
            </a:r>
            <a:r>
              <a:rPr lang="en-US" altLang="zh-CN" sz="2400" dirty="0">
                <a:hlinkClick r:id="rId4"/>
              </a:rPr>
              <a:t>) </a:t>
            </a:r>
            <a:r>
              <a:rPr lang="zh-CN" altLang="en-US" sz="2400" dirty="0">
                <a:hlinkClick r:id="rId4"/>
              </a:rPr>
              <a:t>状态寄存器</a:t>
            </a:r>
            <a:r>
              <a:rPr lang="en-US" altLang="zh-CN" sz="2400" dirty="0">
                <a:hlinkClick r:id="rId4"/>
              </a:rPr>
              <a:t>_</a:t>
            </a:r>
            <a:r>
              <a:rPr lang="en-US" altLang="zh-CN" sz="2400" dirty="0" err="1">
                <a:hlinkClick r:id="rId4"/>
              </a:rPr>
              <a:t>yahibo</a:t>
            </a:r>
            <a:r>
              <a:rPr lang="zh-CN" altLang="en-US" sz="2400" dirty="0">
                <a:hlinkClick r:id="rId4"/>
              </a:rPr>
              <a:t>的博客</a:t>
            </a:r>
            <a:r>
              <a:rPr lang="en-US" altLang="zh-CN" sz="2400" dirty="0">
                <a:hlinkClick r:id="rId4"/>
              </a:rPr>
              <a:t>-CSDN</a:t>
            </a:r>
            <a:r>
              <a:rPr lang="zh-CN" altLang="en-US" sz="2400" dirty="0">
                <a:hlinkClick r:id="rId4"/>
              </a:rPr>
              <a:t>博客</a:t>
            </a:r>
            <a:r>
              <a:rPr lang="en-US" altLang="zh-CN" sz="2400" dirty="0">
                <a:hlinkClick r:id="rId4"/>
              </a:rPr>
              <a:t>_</a:t>
            </a:r>
            <a:r>
              <a:rPr lang="zh-CN" altLang="en-US" sz="2400" dirty="0">
                <a:hlinkClick r:id="rId4"/>
              </a:rPr>
              <a:t>状态寄存器</a:t>
            </a:r>
            <a:r>
              <a:rPr lang="zh-CN" altLang="en-US" sz="2400" dirty="0"/>
              <a:t> </a:t>
            </a:r>
            <a:endParaRPr lang="en-US" altLang="zh-CN" sz="2400" dirty="0"/>
          </a:p>
          <a:p>
            <a:pPr algn="ctr"/>
            <a:r>
              <a:rPr lang="en-US" altLang="zh-CN" sz="2400" dirty="0"/>
              <a:t>[2]</a:t>
            </a:r>
            <a:r>
              <a:rPr lang="en-US" altLang="zh-CN" sz="2400" dirty="0">
                <a:hlinkClick r:id="rId5"/>
              </a:rPr>
              <a:t>(6</a:t>
            </a:r>
            <a:r>
              <a:rPr lang="zh-CN" altLang="en-US" sz="2400" dirty="0">
                <a:hlinkClick r:id="rId5"/>
              </a:rPr>
              <a:t>条消息</a:t>
            </a:r>
            <a:r>
              <a:rPr lang="en-US" altLang="zh-CN" sz="2400" dirty="0">
                <a:hlinkClick r:id="rId5"/>
              </a:rPr>
              <a:t>) ARM</a:t>
            </a:r>
            <a:r>
              <a:rPr lang="zh-CN" altLang="en-US" sz="2400" dirty="0">
                <a:hlinkClick r:id="rId5"/>
              </a:rPr>
              <a:t>寄存器（</a:t>
            </a:r>
            <a:r>
              <a:rPr lang="en-US" altLang="zh-CN" sz="2400" dirty="0">
                <a:hlinkClick r:id="rId5"/>
              </a:rPr>
              <a:t>R13/R14/R15</a:t>
            </a:r>
            <a:r>
              <a:rPr lang="zh-CN" altLang="en-US" sz="2400" dirty="0">
                <a:hlinkClick r:id="rId5"/>
              </a:rPr>
              <a:t>）</a:t>
            </a:r>
            <a:r>
              <a:rPr lang="en-US" altLang="zh-CN" sz="2400" dirty="0">
                <a:hlinkClick r:id="rId5"/>
              </a:rPr>
              <a:t>_qq405180763</a:t>
            </a:r>
            <a:r>
              <a:rPr lang="zh-CN" altLang="en-US" sz="2400" dirty="0">
                <a:hlinkClick r:id="rId5"/>
              </a:rPr>
              <a:t>的博客</a:t>
            </a:r>
            <a:r>
              <a:rPr lang="en-US" altLang="zh-CN" sz="2400" dirty="0">
                <a:hlinkClick r:id="rId5"/>
              </a:rPr>
              <a:t>-CSDN</a:t>
            </a:r>
            <a:r>
              <a:rPr lang="zh-CN" altLang="en-US" sz="2400" dirty="0">
                <a:hlinkClick r:id="rId5"/>
              </a:rPr>
              <a:t>博客</a:t>
            </a:r>
            <a:r>
              <a:rPr lang="en-US" altLang="zh-CN" sz="2400" dirty="0">
                <a:hlinkClick r:id="rId5"/>
              </a:rPr>
              <a:t>_</a:t>
            </a:r>
            <a:r>
              <a:rPr lang="zh-CN" altLang="en-US" sz="2400" dirty="0">
                <a:hlinkClick r:id="rId5"/>
              </a:rPr>
              <a:t>寄存器</a:t>
            </a:r>
            <a:r>
              <a:rPr lang="en-US" altLang="zh-CN" sz="2400" dirty="0">
                <a:hlinkClick r:id="rId5"/>
              </a:rPr>
              <a:t>r13</a:t>
            </a:r>
            <a:endParaRPr lang="en-US" altLang="zh-CN" sz="2400" dirty="0"/>
          </a:p>
          <a:p>
            <a:pPr algn="ctr"/>
            <a:r>
              <a:rPr lang="en-US" sz="24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[3]</a:t>
            </a:r>
            <a:r>
              <a:rPr lang="zh-CN" altLang="en-US" sz="2400" dirty="0">
                <a:hlinkClick r:id="rId6"/>
              </a:rPr>
              <a:t> </a:t>
            </a:r>
            <a:r>
              <a:rPr lang="en-US" altLang="zh-CN" sz="2400" dirty="0">
                <a:hlinkClick r:id="rId6"/>
              </a:rPr>
              <a:t>(6</a:t>
            </a:r>
            <a:r>
              <a:rPr lang="zh-CN" altLang="en-US" sz="2400" dirty="0">
                <a:hlinkClick r:id="rId6"/>
              </a:rPr>
              <a:t>条消息</a:t>
            </a:r>
            <a:r>
              <a:rPr lang="en-US" altLang="zh-CN" sz="2400" dirty="0">
                <a:hlinkClick r:id="rId6"/>
              </a:rPr>
              <a:t>) CPSR </a:t>
            </a:r>
            <a:r>
              <a:rPr lang="zh-CN" altLang="en-US" sz="2400" dirty="0">
                <a:hlinkClick r:id="rId6"/>
              </a:rPr>
              <a:t>和 </a:t>
            </a:r>
            <a:r>
              <a:rPr lang="en-US" altLang="zh-CN" sz="2400" dirty="0" err="1">
                <a:hlinkClick r:id="rId6"/>
              </a:rPr>
              <a:t>SPSR_LinuxWorking</a:t>
            </a:r>
            <a:r>
              <a:rPr lang="zh-CN" altLang="en-US" sz="2400" dirty="0">
                <a:hlinkClick r:id="rId6"/>
              </a:rPr>
              <a:t>的博客</a:t>
            </a:r>
            <a:r>
              <a:rPr lang="en-US" altLang="zh-CN" sz="2400" dirty="0">
                <a:hlinkClick r:id="rId6"/>
              </a:rPr>
              <a:t>-CSDN</a:t>
            </a:r>
            <a:r>
              <a:rPr lang="zh-CN" altLang="en-US" sz="2400" dirty="0">
                <a:hlinkClick r:id="rId6"/>
              </a:rPr>
              <a:t>博客</a:t>
            </a:r>
            <a:r>
              <a:rPr lang="en-US" altLang="zh-CN" sz="2400" dirty="0">
                <a:hlinkClick r:id="rId6"/>
              </a:rPr>
              <a:t>_</a:t>
            </a:r>
            <a:r>
              <a:rPr lang="en-US" altLang="zh-CN" sz="2400" dirty="0" err="1">
                <a:hlinkClick r:id="rId6"/>
              </a:rPr>
              <a:t>cpsr</a:t>
            </a:r>
            <a:r>
              <a:rPr lang="en-US" altLang="zh-CN" sz="2400" dirty="0">
                <a:hlinkClick r:id="rId6"/>
              </a:rPr>
              <a:t> </a:t>
            </a:r>
            <a:r>
              <a:rPr lang="en-US" altLang="zh-CN" sz="2400" dirty="0" err="1">
                <a:hlinkClick r:id="rId6"/>
              </a:rPr>
              <a:t>spsr</a:t>
            </a:r>
            <a:endParaRPr lang="en-US" altLang="zh-CN" sz="2400" dirty="0"/>
          </a:p>
          <a:p>
            <a:pPr algn="ctr"/>
            <a:r>
              <a:rPr lang="zh-CN" altLang="en-US" sz="24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汇编指令：</a:t>
            </a:r>
            <a:endParaRPr lang="en-US" altLang="zh-CN" sz="24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endParaRPr>
          </a:p>
          <a:p>
            <a:pPr algn="ctr"/>
            <a:r>
              <a:rPr lang="en-US" sz="24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[1]</a:t>
            </a:r>
            <a:r>
              <a:rPr lang="zh-CN" altLang="en-US" sz="2400" dirty="0">
                <a:hlinkClick r:id="rId7"/>
              </a:rPr>
              <a:t>汇编：</a:t>
            </a:r>
            <a:r>
              <a:rPr lang="en-US" altLang="zh-CN" sz="2400" dirty="0">
                <a:hlinkClick r:id="rId7"/>
              </a:rPr>
              <a:t>MSR/MRS/BIC</a:t>
            </a:r>
            <a:r>
              <a:rPr lang="zh-CN" altLang="en-US" sz="2400" dirty="0">
                <a:hlinkClick r:id="rId7"/>
              </a:rPr>
              <a:t>指令 </a:t>
            </a:r>
            <a:r>
              <a:rPr lang="en-US" altLang="zh-CN" sz="2400" dirty="0">
                <a:hlinkClick r:id="rId7"/>
              </a:rPr>
              <a:t>- </a:t>
            </a:r>
            <a:r>
              <a:rPr lang="en-US" altLang="zh-CN" sz="2400" dirty="0" err="1">
                <a:hlinkClick r:id="rId7"/>
              </a:rPr>
              <a:t>C_loren</a:t>
            </a:r>
            <a:r>
              <a:rPr lang="en-US" altLang="zh-CN" sz="2400" dirty="0">
                <a:hlinkClick r:id="rId7"/>
              </a:rPr>
              <a:t> - </a:t>
            </a:r>
            <a:r>
              <a:rPr lang="zh-CN" altLang="en-US" sz="2400" dirty="0">
                <a:hlinkClick r:id="rId7"/>
              </a:rPr>
              <a:t>博客园 </a:t>
            </a:r>
            <a:r>
              <a:rPr lang="en-US" altLang="zh-CN" sz="2400" dirty="0">
                <a:hlinkClick r:id="rId7"/>
              </a:rPr>
              <a:t>(cnblogs.com)</a:t>
            </a:r>
            <a:endParaRPr lang="en-US" altLang="zh-CN" sz="2400" dirty="0"/>
          </a:p>
          <a:p>
            <a:pPr algn="ctr"/>
            <a:r>
              <a:rPr lang="en-US" sz="24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[2]</a:t>
            </a:r>
            <a:r>
              <a:rPr lang="en-US" altLang="zh-CN" sz="2400" dirty="0">
                <a:hlinkClick r:id="rId8"/>
              </a:rPr>
              <a:t> STMFD</a:t>
            </a:r>
            <a:r>
              <a:rPr lang="zh-CN" altLang="en-US" sz="2400" dirty="0">
                <a:hlinkClick r:id="rId8"/>
              </a:rPr>
              <a:t>和</a:t>
            </a:r>
            <a:r>
              <a:rPr lang="en-US" altLang="zh-CN" sz="2400" dirty="0">
                <a:hlinkClick r:id="rId8"/>
              </a:rPr>
              <a:t>LDMFD</a:t>
            </a:r>
            <a:r>
              <a:rPr lang="zh-CN" altLang="en-US" sz="2400" dirty="0">
                <a:hlinkClick r:id="rId8"/>
              </a:rPr>
              <a:t>指令详解与个人理解分析 </a:t>
            </a:r>
            <a:r>
              <a:rPr lang="en-US" altLang="zh-CN" sz="2400" dirty="0">
                <a:hlinkClick r:id="rId8"/>
              </a:rPr>
              <a:t>| </a:t>
            </a:r>
            <a:r>
              <a:rPr lang="zh-CN" altLang="en-US" sz="2400" dirty="0">
                <a:hlinkClick r:id="rId8"/>
              </a:rPr>
              <a:t>技术部落 </a:t>
            </a:r>
            <a:r>
              <a:rPr lang="en-US" altLang="zh-CN" sz="2400" dirty="0">
                <a:hlinkClick r:id="rId8"/>
              </a:rPr>
              <a:t>(techbulo.com)</a:t>
            </a:r>
            <a:endParaRPr lang="en-US" altLang="zh-CN" sz="2400" dirty="0"/>
          </a:p>
        </p:txBody>
      </p:sp>
    </p:spTree>
    <p:extLst>
      <p:ext uri="{BB962C8B-B14F-4D97-AF65-F5344CB8AC3E}">
        <p14:creationId xmlns:p14="http://schemas.microsoft.com/office/powerpoint/2010/main" val="383311236"/>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E50DE35-652F-41B4-1EFD-BDFAEF25BFB3}"/>
              </a:ext>
            </a:extLst>
          </p:cNvPr>
          <p:cNvSpPr>
            <a:spLocks noChangeArrowheads="1"/>
          </p:cNvSpPr>
          <p:nvPr/>
        </p:nvSpPr>
        <p:spPr bwMode="auto">
          <a:xfrm>
            <a:off x="1262608" y="820260"/>
            <a:ext cx="967409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zh-CN" sz="2400" b="1" dirty="0">
                <a:latin typeface="宋体" panose="02010600030101010101" pitchFamily="2" charset="-122"/>
                <a:ea typeface="宋体" panose="02010600030101010101" pitchFamily="2" charset="-122"/>
              </a:rPr>
              <a:t>    </a:t>
            </a:r>
            <a:r>
              <a:rPr kumimoji="0" lang="zh-CN" altLang="zh-CN" sz="2400" b="1" i="0" u="none" strike="noStrike" cap="none" normalizeH="0" baseline="0" dirty="0">
                <a:ln>
                  <a:noFill/>
                </a:ln>
                <a:effectLst/>
                <a:latin typeface="宋体" panose="02010600030101010101" pitchFamily="2" charset="-122"/>
                <a:ea typeface="宋体" panose="02010600030101010101" pitchFamily="2" charset="-122"/>
              </a:rPr>
              <a:t>一个(IRQ)中断发生后，</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中断控制器</a:t>
            </a:r>
            <a:r>
              <a:rPr kumimoji="0" lang="en-US" altLang="zh-CN" sz="2400" b="1" i="0" u="none" strike="noStrike" cap="none" normalizeH="0" baseline="0" dirty="0">
                <a:ln>
                  <a:noFill/>
                </a:ln>
                <a:effectLst/>
                <a:latin typeface="宋体" panose="02010600030101010101" pitchFamily="2" charset="-122"/>
                <a:ea typeface="宋体" panose="02010600030101010101" pitchFamily="2" charset="-122"/>
              </a:rPr>
              <a:t>GIC</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经过过滤后将信号发给对应的</a:t>
            </a:r>
            <a:r>
              <a:rPr kumimoji="0" lang="en-US" altLang="zh-CN" sz="2400" b="1" i="0" u="none" strike="noStrike" cap="none" normalizeH="0" baseline="0" dirty="0">
                <a:ln>
                  <a:noFill/>
                </a:ln>
                <a:effectLst/>
                <a:latin typeface="宋体" panose="02010600030101010101" pitchFamily="2" charset="-122"/>
                <a:ea typeface="宋体" panose="02010600030101010101" pitchFamily="2" charset="-122"/>
              </a:rPr>
              <a:t>CPU</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处理，通过硬件改变</a:t>
            </a:r>
            <a:r>
              <a:rPr kumimoji="0" lang="en-US" altLang="zh-CN" sz="2400" b="1" i="0" u="none" strike="noStrike" cap="none" normalizeH="0" baseline="0" dirty="0">
                <a:ln>
                  <a:noFill/>
                </a:ln>
                <a:effectLst/>
                <a:latin typeface="宋体" panose="02010600030101010101" pitchFamily="2" charset="-122"/>
                <a:ea typeface="宋体" panose="02010600030101010101" pitchFamily="2" charset="-122"/>
              </a:rPr>
              <a:t>PC</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和</a:t>
            </a:r>
            <a:r>
              <a:rPr kumimoji="0" lang="en-US" altLang="zh-CN" sz="2400" b="1" i="0" u="none" strike="noStrike" cap="none" normalizeH="0" baseline="0" dirty="0">
                <a:ln>
                  <a:noFill/>
                </a:ln>
                <a:effectLst/>
                <a:latin typeface="宋体" panose="02010600030101010101" pitchFamily="2" charset="-122"/>
                <a:ea typeface="宋体" panose="02010600030101010101" pitchFamily="2" charset="-122"/>
              </a:rPr>
              <a:t>CPSR</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寄存值（</a:t>
            </a:r>
            <a:r>
              <a:rPr lang="zh-CN" altLang="zh-CN" sz="2400" b="1" dirty="0">
                <a:latin typeface="宋体" panose="02010600030101010101" pitchFamily="2" charset="-122"/>
                <a:ea typeface="宋体" panose="02010600030101010101" pitchFamily="2" charset="-122"/>
              </a:rPr>
              <a:t>将CPSR寄存器工作模式置为IRQ模式</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），直接跳转到</a:t>
            </a:r>
            <a:r>
              <a:rPr kumimoji="0" lang="zh-CN" altLang="en-US" sz="2400" b="1" i="0" u="none" strike="noStrike" cap="none" normalizeH="0" baseline="0" dirty="0">
                <a:ln>
                  <a:noFill/>
                </a:ln>
                <a:effectLst/>
                <a:highlight>
                  <a:srgbClr val="FFFF00"/>
                </a:highlight>
                <a:latin typeface="宋体" panose="02010600030101010101" pitchFamily="2" charset="-122"/>
                <a:ea typeface="宋体" panose="02010600030101010101" pitchFamily="2" charset="-122"/>
              </a:rPr>
              <a:t>中断向量</a:t>
            </a:r>
            <a:r>
              <a:rPr kumimoji="0" lang="en-US" altLang="zh-CN" sz="2400" b="1" i="0" u="none" strike="noStrike" cap="none" normalizeH="0" baseline="0" dirty="0">
                <a:ln>
                  <a:noFill/>
                </a:ln>
                <a:effectLst/>
                <a:latin typeface="宋体" panose="02010600030101010101" pitchFamily="2" charset="-122"/>
                <a:ea typeface="宋体" panose="02010600030101010101" pitchFamily="2" charset="-122"/>
              </a:rPr>
              <a:t>(</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固定地址</a:t>
            </a:r>
            <a:r>
              <a:rPr lang="en-US" altLang="zh-CN" sz="2400" b="1" dirty="0">
                <a:latin typeface="宋体" panose="02010600030101010101" pitchFamily="2" charset="-122"/>
                <a:ea typeface="宋体" panose="02010600030101010101" pitchFamily="2" charset="-122"/>
              </a:rPr>
              <a:t>)</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执行</a:t>
            </a:r>
            <a:r>
              <a:rPr lang="en-US" altLang="zh-CN" sz="2400" b="1" dirty="0" err="1">
                <a:latin typeface="宋体" panose="02010600030101010101" pitchFamily="2" charset="-122"/>
                <a:ea typeface="宋体" panose="02010600030101010101" pitchFamily="2" charset="-122"/>
              </a:rPr>
              <a:t>OsIrqHandler</a:t>
            </a:r>
            <a:r>
              <a:rPr kumimoji="0" lang="zh-CN" altLang="en-US" sz="2400" b="1" i="0" u="none" strike="noStrike" cap="none" normalizeH="0" baseline="0" dirty="0">
                <a:ln>
                  <a:noFill/>
                </a:ln>
                <a:effectLst/>
                <a:latin typeface="宋体" panose="02010600030101010101" pitchFamily="2" charset="-122"/>
                <a:ea typeface="宋体" panose="02010600030101010101" pitchFamily="2" charset="-122"/>
              </a:rPr>
              <a:t>。</a:t>
            </a:r>
            <a:endParaRPr kumimoji="0" lang="en-US" altLang="zh-CN" sz="2400" b="1" i="0" u="none" strike="noStrike" cap="none" normalizeH="0" baseline="0" dirty="0">
              <a:ln>
                <a:noFill/>
              </a:ln>
              <a:effectLst/>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67E93E40-3F07-7901-0EE1-5B797784C225}"/>
              </a:ext>
            </a:extLst>
          </p:cNvPr>
          <p:cNvPicPr>
            <a:picLocks noChangeAspect="1"/>
          </p:cNvPicPr>
          <p:nvPr/>
        </p:nvPicPr>
        <p:blipFill>
          <a:blip r:embed="rId2"/>
          <a:stretch>
            <a:fillRect/>
          </a:stretch>
        </p:blipFill>
        <p:spPr>
          <a:xfrm>
            <a:off x="1556541" y="2242741"/>
            <a:ext cx="8916644" cy="3962953"/>
          </a:xfrm>
          <a:prstGeom prst="rect">
            <a:avLst/>
          </a:prstGeom>
        </p:spPr>
      </p:pic>
    </p:spTree>
    <p:extLst>
      <p:ext uri="{BB962C8B-B14F-4D97-AF65-F5344CB8AC3E}">
        <p14:creationId xmlns:p14="http://schemas.microsoft.com/office/powerpoint/2010/main" val="1271064526"/>
      </p:ext>
    </p:extLst>
  </p:cSld>
  <p:clrMapOvr>
    <a:masterClrMapping/>
  </p:clrMapOvr>
  <mc:AlternateContent xmlns:mc="http://schemas.openxmlformats.org/markup-compatibility/2006" xmlns:p14="http://schemas.microsoft.com/office/powerpoint/2010/main">
    <mc:Choice Requires="p14">
      <p:transition spd="slow" p14:dur="1750" advClick="0" advTm="0">
        <p14:conveyor dir="l"/>
      </p:transition>
    </mc:Choice>
    <mc:Fallback xmlns="">
      <p:transition spd="slow"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279468" y="154712"/>
            <a:ext cx="7542541" cy="584775"/>
          </a:xfrm>
          <a:prstGeom prst="rect">
            <a:avLst/>
          </a:prstGeom>
          <a:noFill/>
        </p:spPr>
        <p:txBody>
          <a:bodyPr wrap="square">
            <a:spAutoFit/>
          </a:bodyPr>
          <a:lstStyle/>
          <a:p>
            <a:pPr algn="ctr"/>
            <a:r>
              <a:rPr lang="en-US" altLang="zh-CN" sz="3200" spc="600" dirty="0">
                <a:solidFill>
                  <a:srgbClr val="202F41"/>
                </a:solidFill>
                <a:latin typeface="Trebuchet MS" panose="020B0603020202020204" pitchFamily="34" charset="0"/>
                <a:ea typeface="仓耳玄三M W05" panose="02020400000000000000" pitchFamily="18" charset="-122"/>
                <a:sym typeface="+mn-lt"/>
              </a:rPr>
              <a:t>ARM</a:t>
            </a:r>
            <a:r>
              <a:rPr lang="zh-CN" altLang="en-US" sz="3200" spc="600" dirty="0">
                <a:solidFill>
                  <a:srgbClr val="202F41"/>
                </a:solidFill>
                <a:latin typeface="Trebuchet MS" panose="020B0603020202020204" pitchFamily="34" charset="0"/>
                <a:ea typeface="仓耳玄三M W05" panose="02020400000000000000" pitchFamily="18" charset="-122"/>
                <a:sym typeface="+mn-lt"/>
              </a:rPr>
              <a:t>处理器工作模式</a:t>
            </a:r>
            <a:endParaRPr lang="es-ES" sz="3200" spc="600" dirty="0">
              <a:solidFill>
                <a:srgbClr val="202F41"/>
              </a:solidFill>
              <a:latin typeface="Trebuchet MS" panose="020B0603020202020204" pitchFamily="34" charset="0"/>
              <a:ea typeface="仓耳玄三M W05" panose="02020400000000000000" pitchFamily="18" charset="-122"/>
              <a:sym typeface="+mn-lt"/>
            </a:endParaRPr>
          </a:p>
        </p:txBody>
      </p:sp>
      <p:pic>
        <p:nvPicPr>
          <p:cNvPr id="2" name="图片 1">
            <a:extLst>
              <a:ext uri="{FF2B5EF4-FFF2-40B4-BE49-F238E27FC236}">
                <a16:creationId xmlns:a16="http://schemas.microsoft.com/office/drawing/2014/main" id="{53F31701-0A3A-7D78-B40B-7E43C3204C75}"/>
              </a:ext>
            </a:extLst>
          </p:cNvPr>
          <p:cNvPicPr>
            <a:picLocks noChangeAspect="1"/>
          </p:cNvPicPr>
          <p:nvPr/>
        </p:nvPicPr>
        <p:blipFill>
          <a:blip r:embed="rId2"/>
          <a:stretch>
            <a:fillRect/>
          </a:stretch>
        </p:blipFill>
        <p:spPr>
          <a:xfrm>
            <a:off x="2774745" y="1118246"/>
            <a:ext cx="6642509" cy="5115447"/>
          </a:xfrm>
          <a:prstGeom prst="rect">
            <a:avLst/>
          </a:prstGeom>
        </p:spPr>
      </p:pic>
    </p:spTree>
    <p:extLst>
      <p:ext uri="{BB962C8B-B14F-4D97-AF65-F5344CB8AC3E}">
        <p14:creationId xmlns:p14="http://schemas.microsoft.com/office/powerpoint/2010/main" val="1851799875"/>
      </p:ext>
    </p:extLst>
  </p:cSld>
  <p:clrMapOvr>
    <a:masterClrMapping/>
  </p:clrMapOvr>
  <mc:AlternateContent xmlns:mc="http://schemas.openxmlformats.org/markup-compatibility/2006" xmlns:p14="http://schemas.microsoft.com/office/powerpoint/2010/main">
    <mc:Choice Requires="p14">
      <p:transition spd="slow" p14:dur="17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BE96E1A-927B-1602-7B14-87E2F39C92C9}"/>
              </a:ext>
            </a:extLst>
          </p:cNvPr>
          <p:cNvSpPr txBox="1"/>
          <p:nvPr/>
        </p:nvSpPr>
        <p:spPr>
          <a:xfrm>
            <a:off x="228114" y="774619"/>
            <a:ext cx="11735771" cy="5509200"/>
          </a:xfrm>
          <a:prstGeom prst="rect">
            <a:avLst/>
          </a:prstGeom>
          <a:noFill/>
        </p:spPr>
        <p:txBody>
          <a:bodyPr wrap="square">
            <a:spAutoFit/>
          </a:bodyPr>
          <a:lstStyle/>
          <a:p>
            <a:pPr algn="l"/>
            <a:r>
              <a:rPr lang="zh-CN" altLang="en-US" sz="1600" b="1" i="0" dirty="0">
                <a:solidFill>
                  <a:srgbClr val="333333"/>
                </a:solidFill>
                <a:effectLst/>
                <a:highlight>
                  <a:srgbClr val="F0F2F1"/>
                </a:highlight>
                <a:latin typeface="PingFang SC"/>
              </a:rPr>
              <a:t>（</a:t>
            </a:r>
            <a:r>
              <a:rPr lang="en-US" altLang="zh-CN" sz="1600" b="1" i="0" dirty="0">
                <a:solidFill>
                  <a:srgbClr val="333333"/>
                </a:solidFill>
                <a:effectLst/>
                <a:highlight>
                  <a:srgbClr val="F0F2F1"/>
                </a:highlight>
                <a:latin typeface="PingFang SC"/>
              </a:rPr>
              <a:t>1</a:t>
            </a:r>
            <a:r>
              <a:rPr lang="zh-CN" altLang="en-US" sz="1600" b="1" i="0" dirty="0">
                <a:solidFill>
                  <a:srgbClr val="333333"/>
                </a:solidFill>
                <a:effectLst/>
                <a:highlight>
                  <a:srgbClr val="F0F2F1"/>
                </a:highlight>
                <a:latin typeface="PingFang SC"/>
              </a:rPr>
              <a:t>）用户模式：</a:t>
            </a:r>
          </a:p>
          <a:p>
            <a:pPr algn="l"/>
            <a:r>
              <a:rPr lang="zh-CN" altLang="en-US" sz="1600" b="1" i="0" dirty="0">
                <a:solidFill>
                  <a:srgbClr val="333333"/>
                </a:solidFill>
                <a:effectLst/>
                <a:highlight>
                  <a:srgbClr val="F0F2F1"/>
                </a:highlight>
                <a:latin typeface="PingFang SC"/>
              </a:rPr>
              <a:t>用户模式是用户程序的工作模式，它运行在操作系统的用户态，它没有权限去操作其它硬件资源，只能执行处理自己的数据，也不能切换到其它模式下，要想访问硬件资源或切换到其它模式只能通过软中断或产生异常。</a:t>
            </a:r>
          </a:p>
          <a:p>
            <a:pPr algn="l"/>
            <a:r>
              <a:rPr lang="zh-CN" altLang="en-US" sz="1600" b="1" i="0" dirty="0">
                <a:solidFill>
                  <a:srgbClr val="333333"/>
                </a:solidFill>
                <a:effectLst/>
                <a:highlight>
                  <a:srgbClr val="F0F2F1"/>
                </a:highlight>
                <a:latin typeface="PingFang SC"/>
              </a:rPr>
              <a:t>（</a:t>
            </a:r>
            <a:r>
              <a:rPr lang="en-US" altLang="zh-CN" sz="1600" b="1" i="0" dirty="0">
                <a:solidFill>
                  <a:srgbClr val="333333"/>
                </a:solidFill>
                <a:effectLst/>
                <a:highlight>
                  <a:srgbClr val="F0F2F1"/>
                </a:highlight>
                <a:latin typeface="PingFang SC"/>
              </a:rPr>
              <a:t>2</a:t>
            </a:r>
            <a:r>
              <a:rPr lang="zh-CN" altLang="en-US" sz="1600" b="1" i="0" dirty="0">
                <a:solidFill>
                  <a:srgbClr val="333333"/>
                </a:solidFill>
                <a:effectLst/>
                <a:highlight>
                  <a:srgbClr val="F0F2F1"/>
                </a:highlight>
                <a:latin typeface="PingFang SC"/>
              </a:rPr>
              <a:t>）系统模式：</a:t>
            </a:r>
          </a:p>
          <a:p>
            <a:pPr algn="l"/>
            <a:r>
              <a:rPr lang="zh-CN" altLang="en-US" sz="1600" b="1" i="0" dirty="0">
                <a:solidFill>
                  <a:srgbClr val="333333"/>
                </a:solidFill>
                <a:effectLst/>
                <a:highlight>
                  <a:srgbClr val="F0F2F1"/>
                </a:highlight>
                <a:latin typeface="PingFang SC"/>
              </a:rPr>
              <a:t>系统模式是特权模式，不受用户模式的限制。用户模式和系统模式共用一套寄存器，操作系统在该模式下可以方便的访问用户模式的寄存器，而且操作系统的一些特权任务可以使用这个模式访问一些受控的资源。</a:t>
            </a:r>
          </a:p>
          <a:p>
            <a:pPr algn="l"/>
            <a:r>
              <a:rPr lang="zh-CN" altLang="en-US" sz="1600" b="1" i="0" dirty="0">
                <a:solidFill>
                  <a:srgbClr val="333333"/>
                </a:solidFill>
                <a:effectLst/>
                <a:highlight>
                  <a:srgbClr val="F0F2F1"/>
                </a:highlight>
                <a:latin typeface="PingFang SC"/>
              </a:rPr>
              <a:t> 说明：用户模式与系统模式两者使用相同的寄存器，都没有</a:t>
            </a:r>
            <a:r>
              <a:rPr lang="en-US" altLang="zh-CN" sz="1600" b="1" i="0" dirty="0">
                <a:solidFill>
                  <a:srgbClr val="333333"/>
                </a:solidFill>
                <a:effectLst/>
                <a:highlight>
                  <a:srgbClr val="F0F2F1"/>
                </a:highlight>
                <a:latin typeface="PingFang SC"/>
              </a:rPr>
              <a:t>SPSR</a:t>
            </a:r>
            <a:r>
              <a:rPr lang="zh-CN" altLang="en-US" sz="1600" b="1" i="0" dirty="0">
                <a:solidFill>
                  <a:srgbClr val="333333"/>
                </a:solidFill>
                <a:effectLst/>
                <a:highlight>
                  <a:srgbClr val="F0F2F1"/>
                </a:highlight>
                <a:latin typeface="PingFang SC"/>
              </a:rPr>
              <a:t>（</a:t>
            </a:r>
            <a:r>
              <a:rPr lang="en-US" altLang="zh-CN" sz="1600" b="1" i="0" dirty="0">
                <a:solidFill>
                  <a:srgbClr val="333333"/>
                </a:solidFill>
                <a:effectLst/>
                <a:highlight>
                  <a:srgbClr val="F0F2F1"/>
                </a:highlight>
                <a:latin typeface="PingFang SC"/>
              </a:rPr>
              <a:t>Saved Program Statement Register</a:t>
            </a:r>
            <a:r>
              <a:rPr lang="zh-CN" altLang="en-US" sz="1600" b="1" i="0" dirty="0">
                <a:solidFill>
                  <a:srgbClr val="333333"/>
                </a:solidFill>
                <a:effectLst/>
                <a:highlight>
                  <a:srgbClr val="F0F2F1"/>
                </a:highlight>
                <a:latin typeface="PingFang SC"/>
              </a:rPr>
              <a:t>，已保存程序状态寄存器），但系统模式比用户模式有更高的权限，可以访问所有系统资源。</a:t>
            </a:r>
          </a:p>
          <a:p>
            <a:pPr algn="l"/>
            <a:r>
              <a:rPr lang="zh-CN" altLang="en-US" sz="1600" b="1" i="0" dirty="0">
                <a:solidFill>
                  <a:srgbClr val="333333"/>
                </a:solidFill>
                <a:effectLst/>
                <a:highlight>
                  <a:srgbClr val="F0F2F1"/>
                </a:highlight>
                <a:latin typeface="PingFang SC"/>
              </a:rPr>
              <a:t>（</a:t>
            </a:r>
            <a:r>
              <a:rPr lang="en-US" altLang="zh-CN" sz="1600" b="1" i="0" dirty="0">
                <a:solidFill>
                  <a:srgbClr val="333333"/>
                </a:solidFill>
                <a:effectLst/>
                <a:highlight>
                  <a:srgbClr val="F0F2F1"/>
                </a:highlight>
                <a:latin typeface="PingFang SC"/>
              </a:rPr>
              <a:t>3</a:t>
            </a:r>
            <a:r>
              <a:rPr lang="zh-CN" altLang="en-US" sz="1600" b="1" i="0" dirty="0">
                <a:solidFill>
                  <a:srgbClr val="333333"/>
                </a:solidFill>
                <a:effectLst/>
                <a:highlight>
                  <a:srgbClr val="F0F2F1"/>
                </a:highlight>
                <a:latin typeface="PingFang SC"/>
              </a:rPr>
              <a:t>）一般中断模式：</a:t>
            </a:r>
          </a:p>
          <a:p>
            <a:pPr algn="l"/>
            <a:r>
              <a:rPr lang="zh-CN" altLang="en-US" sz="1600" b="1" i="0" dirty="0">
                <a:solidFill>
                  <a:srgbClr val="333333"/>
                </a:solidFill>
                <a:effectLst/>
                <a:highlight>
                  <a:srgbClr val="F0F2F1"/>
                </a:highlight>
                <a:latin typeface="PingFang SC"/>
              </a:rPr>
              <a:t>一般中断模式也叫普通中断模式，用于处理一般的中断请求，通常在硬件产生中断信号之后自动进入该模式，该模式为特权模式，可以自由访问系统硬件资源。</a:t>
            </a:r>
          </a:p>
          <a:p>
            <a:pPr algn="l"/>
            <a:r>
              <a:rPr lang="zh-CN" altLang="en-US" sz="1600" b="1" i="0" dirty="0">
                <a:solidFill>
                  <a:srgbClr val="333333"/>
                </a:solidFill>
                <a:effectLst/>
                <a:highlight>
                  <a:srgbClr val="F0F2F1"/>
                </a:highlight>
                <a:latin typeface="PingFang SC"/>
              </a:rPr>
              <a:t>（</a:t>
            </a:r>
            <a:r>
              <a:rPr lang="en-US" altLang="zh-CN" sz="1600" b="1" i="0" dirty="0">
                <a:solidFill>
                  <a:srgbClr val="333333"/>
                </a:solidFill>
                <a:effectLst/>
                <a:highlight>
                  <a:srgbClr val="F0F2F1"/>
                </a:highlight>
                <a:latin typeface="PingFang SC"/>
              </a:rPr>
              <a:t>4</a:t>
            </a:r>
            <a:r>
              <a:rPr lang="zh-CN" altLang="en-US" sz="1600" b="1" i="0" dirty="0">
                <a:solidFill>
                  <a:srgbClr val="333333"/>
                </a:solidFill>
                <a:effectLst/>
                <a:highlight>
                  <a:srgbClr val="F0F2F1"/>
                </a:highlight>
                <a:latin typeface="PingFang SC"/>
              </a:rPr>
              <a:t>）快速中断模式：</a:t>
            </a:r>
          </a:p>
          <a:p>
            <a:pPr algn="l"/>
            <a:r>
              <a:rPr lang="zh-CN" altLang="en-US" sz="1600" b="1" i="0" dirty="0">
                <a:solidFill>
                  <a:srgbClr val="333333"/>
                </a:solidFill>
                <a:effectLst/>
                <a:highlight>
                  <a:srgbClr val="F0F2F1"/>
                </a:highlight>
                <a:latin typeface="PingFang SC"/>
              </a:rPr>
              <a:t>快速中断模式是相对一般中断模式而言的，它是用来处理对时间要求比较紧急的中断请求，主要用于高速数据传输及通道处理中。</a:t>
            </a:r>
          </a:p>
          <a:p>
            <a:pPr algn="l"/>
            <a:r>
              <a:rPr lang="zh-CN" altLang="en-US" sz="1600" b="1" i="0" dirty="0">
                <a:solidFill>
                  <a:srgbClr val="333333"/>
                </a:solidFill>
                <a:effectLst/>
                <a:highlight>
                  <a:srgbClr val="F0F2F1"/>
                </a:highlight>
                <a:latin typeface="PingFang SC"/>
              </a:rPr>
              <a:t>（</a:t>
            </a:r>
            <a:r>
              <a:rPr lang="en-US" altLang="zh-CN" sz="1600" b="1" i="0" dirty="0">
                <a:solidFill>
                  <a:srgbClr val="333333"/>
                </a:solidFill>
                <a:effectLst/>
                <a:highlight>
                  <a:srgbClr val="F0F2F1"/>
                </a:highlight>
                <a:latin typeface="PingFang SC"/>
              </a:rPr>
              <a:t>5</a:t>
            </a:r>
            <a:r>
              <a:rPr lang="zh-CN" altLang="en-US" sz="1600" b="1" i="0" dirty="0">
                <a:solidFill>
                  <a:srgbClr val="333333"/>
                </a:solidFill>
                <a:effectLst/>
                <a:highlight>
                  <a:srgbClr val="F0F2F1"/>
                </a:highlight>
                <a:latin typeface="PingFang SC"/>
              </a:rPr>
              <a:t>）管理模式（</a:t>
            </a:r>
            <a:r>
              <a:rPr lang="en-US" altLang="zh-CN" sz="1600" b="1" i="0" dirty="0">
                <a:solidFill>
                  <a:srgbClr val="333333"/>
                </a:solidFill>
                <a:effectLst/>
                <a:highlight>
                  <a:srgbClr val="F0F2F1"/>
                </a:highlight>
                <a:latin typeface="PingFang SC"/>
              </a:rPr>
              <a:t>Supervisor</a:t>
            </a:r>
            <a:r>
              <a:rPr lang="zh-CN" altLang="en-US" sz="1600" b="1" i="0" dirty="0">
                <a:solidFill>
                  <a:srgbClr val="333333"/>
                </a:solidFill>
                <a:effectLst/>
                <a:highlight>
                  <a:srgbClr val="F0F2F1"/>
                </a:highlight>
                <a:latin typeface="PingFang SC"/>
              </a:rPr>
              <a:t>，</a:t>
            </a:r>
            <a:r>
              <a:rPr lang="en-US" altLang="zh-CN" sz="1600" b="1" i="0" dirty="0">
                <a:solidFill>
                  <a:srgbClr val="333333"/>
                </a:solidFill>
                <a:effectLst/>
                <a:highlight>
                  <a:srgbClr val="F0F2F1"/>
                </a:highlight>
                <a:latin typeface="PingFang SC"/>
              </a:rPr>
              <a:t>SVC</a:t>
            </a:r>
            <a:r>
              <a:rPr lang="zh-CN" altLang="en-US" sz="1600" b="1" i="0" dirty="0">
                <a:solidFill>
                  <a:srgbClr val="333333"/>
                </a:solidFill>
                <a:effectLst/>
                <a:highlight>
                  <a:srgbClr val="F0F2F1"/>
                </a:highlight>
                <a:latin typeface="PingFang SC"/>
              </a:rPr>
              <a:t>） ：</a:t>
            </a:r>
          </a:p>
          <a:p>
            <a:pPr algn="l"/>
            <a:r>
              <a:rPr lang="zh-CN" altLang="en-US" sz="1600" b="1" i="0" dirty="0">
                <a:solidFill>
                  <a:srgbClr val="333333"/>
                </a:solidFill>
                <a:effectLst/>
                <a:highlight>
                  <a:srgbClr val="F0F2F1"/>
                </a:highlight>
                <a:latin typeface="PingFang SC"/>
              </a:rPr>
              <a:t>管理模式是</a:t>
            </a:r>
            <a:r>
              <a:rPr lang="en-US" altLang="zh-CN" sz="1600" b="1" i="0" dirty="0">
                <a:solidFill>
                  <a:srgbClr val="333333"/>
                </a:solidFill>
                <a:effectLst/>
                <a:highlight>
                  <a:srgbClr val="F0F2F1"/>
                </a:highlight>
                <a:latin typeface="PingFang SC"/>
              </a:rPr>
              <a:t>CPU</a:t>
            </a:r>
            <a:r>
              <a:rPr lang="zh-CN" altLang="en-US" sz="1600" b="1" i="0" dirty="0">
                <a:solidFill>
                  <a:srgbClr val="333333"/>
                </a:solidFill>
                <a:effectLst/>
                <a:highlight>
                  <a:srgbClr val="F0F2F1"/>
                </a:highlight>
                <a:latin typeface="PingFang SC"/>
              </a:rPr>
              <a:t>上电后默认模式，因此在该模式下主要用来做系统的初始化，软中断处理也在该模式下。当用户模式下的用户程序请求使用硬件资源时，通过软件中断进入该模式。</a:t>
            </a:r>
          </a:p>
          <a:p>
            <a:pPr algn="l"/>
            <a:r>
              <a:rPr lang="zh-CN" altLang="en-US" sz="1600" b="1" i="0" dirty="0">
                <a:solidFill>
                  <a:srgbClr val="333333"/>
                </a:solidFill>
                <a:effectLst/>
                <a:highlight>
                  <a:srgbClr val="F0F2F1"/>
                </a:highlight>
                <a:latin typeface="PingFang SC"/>
              </a:rPr>
              <a:t>说明：系统复位或开机、软中断时进入到</a:t>
            </a:r>
            <a:r>
              <a:rPr lang="en-US" altLang="zh-CN" sz="1600" b="1" i="0" dirty="0">
                <a:solidFill>
                  <a:srgbClr val="333333"/>
                </a:solidFill>
                <a:effectLst/>
                <a:highlight>
                  <a:srgbClr val="F0F2F1"/>
                </a:highlight>
                <a:latin typeface="PingFang SC"/>
              </a:rPr>
              <a:t>SVC</a:t>
            </a:r>
            <a:r>
              <a:rPr lang="zh-CN" altLang="en-US" sz="1600" b="1" i="0" dirty="0">
                <a:solidFill>
                  <a:srgbClr val="333333"/>
                </a:solidFill>
                <a:effectLst/>
                <a:highlight>
                  <a:srgbClr val="F0F2F1"/>
                </a:highlight>
                <a:latin typeface="PingFang SC"/>
              </a:rPr>
              <a:t>模式下。</a:t>
            </a:r>
          </a:p>
          <a:p>
            <a:pPr algn="l"/>
            <a:r>
              <a:rPr lang="zh-CN" altLang="en-US" sz="1600" b="1" i="0" dirty="0">
                <a:solidFill>
                  <a:srgbClr val="333333"/>
                </a:solidFill>
                <a:effectLst/>
                <a:highlight>
                  <a:srgbClr val="F0F2F1"/>
                </a:highlight>
                <a:latin typeface="PingFang SC"/>
              </a:rPr>
              <a:t>（</a:t>
            </a:r>
            <a:r>
              <a:rPr lang="en-US" altLang="zh-CN" sz="1600" b="1" i="0" dirty="0">
                <a:solidFill>
                  <a:srgbClr val="333333"/>
                </a:solidFill>
                <a:effectLst/>
                <a:highlight>
                  <a:srgbClr val="F0F2F1"/>
                </a:highlight>
                <a:latin typeface="PingFang SC"/>
              </a:rPr>
              <a:t>6</a:t>
            </a:r>
            <a:r>
              <a:rPr lang="zh-CN" altLang="en-US" sz="1600" b="1" i="0" dirty="0">
                <a:solidFill>
                  <a:srgbClr val="333333"/>
                </a:solidFill>
                <a:effectLst/>
                <a:highlight>
                  <a:srgbClr val="F0F2F1"/>
                </a:highlight>
                <a:latin typeface="PingFang SC"/>
              </a:rPr>
              <a:t>）终止模式：</a:t>
            </a:r>
          </a:p>
          <a:p>
            <a:pPr algn="l"/>
            <a:r>
              <a:rPr lang="zh-CN" altLang="en-US" sz="1600" b="1" i="0" dirty="0">
                <a:solidFill>
                  <a:srgbClr val="333333"/>
                </a:solidFill>
                <a:effectLst/>
                <a:highlight>
                  <a:srgbClr val="F0F2F1"/>
                </a:highlight>
                <a:latin typeface="PingFang SC"/>
              </a:rPr>
              <a:t>中止模式用于支持虚拟内存或存储器保护，当用户程序访问非法地址，没有权限读取的内存地址时，会进入该模式，</a:t>
            </a:r>
            <a:r>
              <a:rPr lang="en-US" altLang="zh-CN" sz="1600" b="1" i="0" dirty="0" err="1">
                <a:solidFill>
                  <a:srgbClr val="333333"/>
                </a:solidFill>
                <a:effectLst/>
                <a:highlight>
                  <a:srgbClr val="F0F2F1"/>
                </a:highlight>
                <a:latin typeface="PingFang SC"/>
              </a:rPr>
              <a:t>linux</a:t>
            </a:r>
            <a:r>
              <a:rPr lang="zh-CN" altLang="en-US" sz="1600" b="1" i="0" dirty="0">
                <a:solidFill>
                  <a:srgbClr val="333333"/>
                </a:solidFill>
                <a:effectLst/>
                <a:highlight>
                  <a:srgbClr val="F0F2F1"/>
                </a:highlight>
                <a:latin typeface="PingFang SC"/>
              </a:rPr>
              <a:t>下编程时经常出现的</a:t>
            </a:r>
            <a:r>
              <a:rPr lang="en-US" altLang="zh-CN" sz="1600" b="1" i="0" dirty="0">
                <a:solidFill>
                  <a:srgbClr val="333333"/>
                </a:solidFill>
                <a:effectLst/>
                <a:highlight>
                  <a:srgbClr val="F0F2F1"/>
                </a:highlight>
                <a:latin typeface="PingFang SC"/>
              </a:rPr>
              <a:t>segment fault</a:t>
            </a:r>
            <a:r>
              <a:rPr lang="zh-CN" altLang="en-US" sz="1600" b="1" i="0" dirty="0">
                <a:solidFill>
                  <a:srgbClr val="333333"/>
                </a:solidFill>
                <a:effectLst/>
                <a:highlight>
                  <a:srgbClr val="F0F2F1"/>
                </a:highlight>
                <a:latin typeface="PingFang SC"/>
              </a:rPr>
              <a:t>通常都是在该模式下抛出返回的。</a:t>
            </a:r>
          </a:p>
          <a:p>
            <a:pPr algn="l"/>
            <a:r>
              <a:rPr lang="zh-CN" altLang="en-US" sz="1600" b="1" i="0" dirty="0">
                <a:solidFill>
                  <a:srgbClr val="333333"/>
                </a:solidFill>
                <a:effectLst/>
                <a:highlight>
                  <a:srgbClr val="F0F2F1"/>
                </a:highlight>
                <a:latin typeface="PingFang SC"/>
              </a:rPr>
              <a:t>（</a:t>
            </a:r>
            <a:r>
              <a:rPr lang="en-US" altLang="zh-CN" sz="1600" b="1" i="0" dirty="0">
                <a:solidFill>
                  <a:srgbClr val="333333"/>
                </a:solidFill>
                <a:effectLst/>
                <a:highlight>
                  <a:srgbClr val="F0F2F1"/>
                </a:highlight>
                <a:latin typeface="PingFang SC"/>
              </a:rPr>
              <a:t>7</a:t>
            </a:r>
            <a:r>
              <a:rPr lang="zh-CN" altLang="en-US" sz="1600" b="1" i="0" dirty="0">
                <a:solidFill>
                  <a:srgbClr val="333333"/>
                </a:solidFill>
                <a:effectLst/>
                <a:highlight>
                  <a:srgbClr val="F0F2F1"/>
                </a:highlight>
                <a:latin typeface="PingFang SC"/>
              </a:rPr>
              <a:t>）未定义模式：</a:t>
            </a:r>
          </a:p>
          <a:p>
            <a:pPr algn="l"/>
            <a:r>
              <a:rPr lang="zh-CN" altLang="en-US" sz="1600" b="1" i="0" dirty="0">
                <a:solidFill>
                  <a:srgbClr val="333333"/>
                </a:solidFill>
                <a:effectLst/>
                <a:highlight>
                  <a:srgbClr val="F0F2F1"/>
                </a:highlight>
                <a:latin typeface="PingFang SC"/>
              </a:rPr>
              <a:t>未定义模式用于支持硬件协处理器的软件仿真，</a:t>
            </a:r>
            <a:r>
              <a:rPr lang="en-US" altLang="zh-CN" sz="1600" b="1" i="0" dirty="0">
                <a:solidFill>
                  <a:srgbClr val="333333"/>
                </a:solidFill>
                <a:effectLst/>
                <a:highlight>
                  <a:srgbClr val="F0F2F1"/>
                </a:highlight>
                <a:latin typeface="PingFang SC"/>
              </a:rPr>
              <a:t>CPU</a:t>
            </a:r>
            <a:r>
              <a:rPr lang="zh-CN" altLang="en-US" sz="1600" b="1" i="0" dirty="0">
                <a:solidFill>
                  <a:srgbClr val="333333"/>
                </a:solidFill>
                <a:effectLst/>
                <a:highlight>
                  <a:srgbClr val="F0F2F1"/>
                </a:highlight>
                <a:latin typeface="PingFang SC"/>
              </a:rPr>
              <a:t>在指令的译码阶段不能识别该指令操作时，会进入未定义模式。</a:t>
            </a:r>
          </a:p>
        </p:txBody>
      </p:sp>
    </p:spTree>
    <p:extLst>
      <p:ext uri="{BB962C8B-B14F-4D97-AF65-F5344CB8AC3E}">
        <p14:creationId xmlns:p14="http://schemas.microsoft.com/office/powerpoint/2010/main" val="1358218523"/>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4">
            <a:extLst>
              <a:ext uri="{FF2B5EF4-FFF2-40B4-BE49-F238E27FC236}">
                <a16:creationId xmlns:a16="http://schemas.microsoft.com/office/drawing/2014/main" id="{E663EDAF-743C-AE9C-6708-9A4D88F8FB76}"/>
              </a:ext>
            </a:extLst>
          </p:cNvPr>
          <p:cNvSpPr/>
          <p:nvPr/>
        </p:nvSpPr>
        <p:spPr>
          <a:xfrm>
            <a:off x="5066759" y="3228466"/>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2" name="Rectangle 2">
            <a:extLst>
              <a:ext uri="{FF2B5EF4-FFF2-40B4-BE49-F238E27FC236}">
                <a16:creationId xmlns:a16="http://schemas.microsoft.com/office/drawing/2014/main" id="{87E94CAC-4DC4-5B68-A626-C156D43CB6F9}"/>
              </a:ext>
            </a:extLst>
          </p:cNvPr>
          <p:cNvSpPr/>
          <p:nvPr/>
        </p:nvSpPr>
        <p:spPr>
          <a:xfrm>
            <a:off x="1286653" y="2859613"/>
            <a:ext cx="2236510" cy="1138773"/>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a:r>
              <a:rPr lang="zh-CN" sz="4000" b="1" dirty="0">
                <a:solidFill>
                  <a:srgbClr val="254061"/>
                </a:solidFill>
                <a:latin typeface="微软雅黑"/>
                <a:ea typeface="微软雅黑"/>
              </a:rPr>
              <a:t>分享内容</a:t>
            </a:r>
            <a:endParaRPr lang="en-US" sz="4000" b="1" dirty="0">
              <a:solidFill>
                <a:srgbClr val="254061"/>
              </a:solidFill>
              <a:latin typeface="微软雅黑"/>
              <a:ea typeface="微软雅黑"/>
            </a:endParaRPr>
          </a:p>
          <a:p>
            <a:pPr algn="ctr"/>
            <a:r>
              <a:rPr lang="en-US" sz="2800" b="1" dirty="0">
                <a:solidFill>
                  <a:srgbClr val="254061"/>
                </a:solidFill>
                <a:latin typeface="微软雅黑"/>
                <a:ea typeface="微软雅黑"/>
              </a:rPr>
              <a:t>Contents</a:t>
            </a:r>
            <a:endParaRPr lang="zh-CN" sz="2800" b="1" dirty="0">
              <a:solidFill>
                <a:srgbClr val="254061"/>
              </a:solidFill>
              <a:latin typeface="微软雅黑"/>
              <a:ea typeface="微软雅黑"/>
            </a:endParaRPr>
          </a:p>
        </p:txBody>
      </p:sp>
      <p:sp>
        <p:nvSpPr>
          <p:cNvPr id="4" name="Rectangle 10">
            <a:extLst>
              <a:ext uri="{FF2B5EF4-FFF2-40B4-BE49-F238E27FC236}">
                <a16:creationId xmlns:a16="http://schemas.microsoft.com/office/drawing/2014/main" id="{5BED2C7E-CEC7-F9CE-4E43-BEAFE5F7E57C}"/>
              </a:ext>
            </a:extLst>
          </p:cNvPr>
          <p:cNvSpPr/>
          <p:nvPr/>
        </p:nvSpPr>
        <p:spPr>
          <a:xfrm>
            <a:off x="5066761" y="1161544"/>
            <a:ext cx="715449" cy="648072"/>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6" name="TextBox 11">
            <a:extLst>
              <a:ext uri="{FF2B5EF4-FFF2-40B4-BE49-F238E27FC236}">
                <a16:creationId xmlns:a16="http://schemas.microsoft.com/office/drawing/2014/main" id="{AA6A9E50-FBD5-DF1C-1457-94077C7F6256}"/>
              </a:ext>
            </a:extLst>
          </p:cNvPr>
          <p:cNvSpPr txBox="1"/>
          <p:nvPr/>
        </p:nvSpPr>
        <p:spPr>
          <a:xfrm>
            <a:off x="5066761" y="119319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01</a:t>
            </a:r>
            <a:endParaRPr lang="zh-CN" sz="2000" dirty="0">
              <a:solidFill>
                <a:schemeClr val="bg1"/>
              </a:solidFill>
              <a:latin typeface="Arial Black"/>
            </a:endParaRPr>
          </a:p>
        </p:txBody>
      </p:sp>
      <p:sp>
        <p:nvSpPr>
          <p:cNvPr id="7" name="Rectangle 18">
            <a:extLst>
              <a:ext uri="{FF2B5EF4-FFF2-40B4-BE49-F238E27FC236}">
                <a16:creationId xmlns:a16="http://schemas.microsoft.com/office/drawing/2014/main" id="{3E294638-1809-6F75-9D9F-B9E7AFBB7FC1}"/>
              </a:ext>
            </a:extLst>
          </p:cNvPr>
          <p:cNvSpPr/>
          <p:nvPr/>
        </p:nvSpPr>
        <p:spPr>
          <a:xfrm>
            <a:off x="6030791" y="1159644"/>
            <a:ext cx="3731288" cy="648072"/>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8" name="TextBox 19">
            <a:extLst>
              <a:ext uri="{FF2B5EF4-FFF2-40B4-BE49-F238E27FC236}">
                <a16:creationId xmlns:a16="http://schemas.microsoft.com/office/drawing/2014/main" id="{FA318B4A-135F-7243-98EB-6E33E7D1B9ED}"/>
              </a:ext>
            </a:extLst>
          </p:cNvPr>
          <p:cNvSpPr txBox="1"/>
          <p:nvPr/>
        </p:nvSpPr>
        <p:spPr>
          <a:xfrm>
            <a:off x="6083911" y="1193192"/>
            <a:ext cx="3853806"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中断相关硬件概念</a:t>
            </a:r>
            <a:endParaRPr lang="zh-CN" b="1" dirty="0">
              <a:solidFill>
                <a:schemeClr val="bg1"/>
              </a:solidFill>
              <a:latin typeface="微软雅黑"/>
              <a:ea typeface="微软雅黑"/>
            </a:endParaRPr>
          </a:p>
        </p:txBody>
      </p:sp>
      <p:sp>
        <p:nvSpPr>
          <p:cNvPr id="9" name="Rectangle 24">
            <a:extLst>
              <a:ext uri="{FF2B5EF4-FFF2-40B4-BE49-F238E27FC236}">
                <a16:creationId xmlns:a16="http://schemas.microsoft.com/office/drawing/2014/main" id="{FAAE40C6-7D6B-9351-51E3-96A47BE3137D}"/>
              </a:ext>
            </a:extLst>
          </p:cNvPr>
          <p:cNvSpPr/>
          <p:nvPr/>
        </p:nvSpPr>
        <p:spPr>
          <a:xfrm>
            <a:off x="5077704" y="2267642"/>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0" name="TextBox 25">
            <a:extLst>
              <a:ext uri="{FF2B5EF4-FFF2-40B4-BE49-F238E27FC236}">
                <a16:creationId xmlns:a16="http://schemas.microsoft.com/office/drawing/2014/main" id="{F34BF044-1C46-77B0-14A1-B62CF058EDB1}"/>
              </a:ext>
            </a:extLst>
          </p:cNvPr>
          <p:cNvSpPr txBox="1"/>
          <p:nvPr/>
        </p:nvSpPr>
        <p:spPr>
          <a:xfrm>
            <a:off x="5051145" y="3286840"/>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03</a:t>
            </a:r>
            <a:endParaRPr lang="zh-CN" sz="2000" dirty="0">
              <a:solidFill>
                <a:schemeClr val="bg1"/>
              </a:solidFill>
              <a:latin typeface="Arial Black"/>
            </a:endParaRPr>
          </a:p>
        </p:txBody>
      </p:sp>
      <p:sp>
        <p:nvSpPr>
          <p:cNvPr id="11" name="Rectangle 26">
            <a:extLst>
              <a:ext uri="{FF2B5EF4-FFF2-40B4-BE49-F238E27FC236}">
                <a16:creationId xmlns:a16="http://schemas.microsoft.com/office/drawing/2014/main" id="{B2F187E6-408B-F638-424F-A3DC4C79CDFB}"/>
              </a:ext>
            </a:extLst>
          </p:cNvPr>
          <p:cNvSpPr/>
          <p:nvPr/>
        </p:nvSpPr>
        <p:spPr>
          <a:xfrm>
            <a:off x="6030791" y="2267642"/>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3" name="TextBox 27">
            <a:extLst>
              <a:ext uri="{FF2B5EF4-FFF2-40B4-BE49-F238E27FC236}">
                <a16:creationId xmlns:a16="http://schemas.microsoft.com/office/drawing/2014/main" id="{B8707849-D889-B411-C2C1-9E08BD62E6A3}"/>
              </a:ext>
            </a:extLst>
          </p:cNvPr>
          <p:cNvSpPr txBox="1"/>
          <p:nvPr/>
        </p:nvSpPr>
        <p:spPr>
          <a:xfrm>
            <a:off x="6052538" y="2349059"/>
            <a:ext cx="3916552"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中断相关软件概念</a:t>
            </a:r>
            <a:endParaRPr lang="zh-CN" b="1" dirty="0">
              <a:solidFill>
                <a:schemeClr val="bg1"/>
              </a:solidFill>
              <a:latin typeface="微软雅黑"/>
              <a:ea typeface="微软雅黑"/>
            </a:endParaRPr>
          </a:p>
        </p:txBody>
      </p:sp>
      <p:sp>
        <p:nvSpPr>
          <p:cNvPr id="17" name="Rectangle 24">
            <a:extLst>
              <a:ext uri="{FF2B5EF4-FFF2-40B4-BE49-F238E27FC236}">
                <a16:creationId xmlns:a16="http://schemas.microsoft.com/office/drawing/2014/main" id="{6EFFDA7E-252A-802A-D283-84C2C2048A0C}"/>
              </a:ext>
            </a:extLst>
          </p:cNvPr>
          <p:cNvSpPr/>
          <p:nvPr/>
        </p:nvSpPr>
        <p:spPr>
          <a:xfrm>
            <a:off x="5077706" y="4154134"/>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8" name="Rectangle 24">
            <a:extLst>
              <a:ext uri="{FF2B5EF4-FFF2-40B4-BE49-F238E27FC236}">
                <a16:creationId xmlns:a16="http://schemas.microsoft.com/office/drawing/2014/main" id="{7812DF52-4953-8775-A62D-018F88A62622}"/>
              </a:ext>
            </a:extLst>
          </p:cNvPr>
          <p:cNvSpPr/>
          <p:nvPr/>
        </p:nvSpPr>
        <p:spPr>
          <a:xfrm>
            <a:off x="5104265" y="5158393"/>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9" name="TextBox 25">
            <a:extLst>
              <a:ext uri="{FF2B5EF4-FFF2-40B4-BE49-F238E27FC236}">
                <a16:creationId xmlns:a16="http://schemas.microsoft.com/office/drawing/2014/main" id="{A195BCEA-67FD-8D5F-4AB6-DC73CD5886E7}"/>
              </a:ext>
            </a:extLst>
          </p:cNvPr>
          <p:cNvSpPr txBox="1"/>
          <p:nvPr/>
        </p:nvSpPr>
        <p:spPr>
          <a:xfrm>
            <a:off x="5088831" y="4204250"/>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04</a:t>
            </a:r>
            <a:endParaRPr lang="zh-CN" sz="2000" dirty="0">
              <a:solidFill>
                <a:schemeClr val="bg1"/>
              </a:solidFill>
              <a:latin typeface="Arial Black"/>
            </a:endParaRPr>
          </a:p>
        </p:txBody>
      </p:sp>
      <p:sp>
        <p:nvSpPr>
          <p:cNvPr id="20" name="TextBox 25">
            <a:extLst>
              <a:ext uri="{FF2B5EF4-FFF2-40B4-BE49-F238E27FC236}">
                <a16:creationId xmlns:a16="http://schemas.microsoft.com/office/drawing/2014/main" id="{678D8B4A-8F2B-4A94-5B72-98F2FA633742}"/>
              </a:ext>
            </a:extLst>
          </p:cNvPr>
          <p:cNvSpPr txBox="1"/>
          <p:nvPr/>
        </p:nvSpPr>
        <p:spPr>
          <a:xfrm>
            <a:off x="5147596" y="2366095"/>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02</a:t>
            </a:r>
            <a:endParaRPr lang="zh-CN" sz="2000" dirty="0">
              <a:solidFill>
                <a:schemeClr val="bg1"/>
              </a:solidFill>
              <a:latin typeface="Arial Black"/>
            </a:endParaRPr>
          </a:p>
        </p:txBody>
      </p:sp>
      <p:sp>
        <p:nvSpPr>
          <p:cNvPr id="21" name="TextBox 25">
            <a:extLst>
              <a:ext uri="{FF2B5EF4-FFF2-40B4-BE49-F238E27FC236}">
                <a16:creationId xmlns:a16="http://schemas.microsoft.com/office/drawing/2014/main" id="{5AA68E95-A7D6-AA0C-19AE-4BFB6EA87603}"/>
              </a:ext>
            </a:extLst>
          </p:cNvPr>
          <p:cNvSpPr txBox="1"/>
          <p:nvPr/>
        </p:nvSpPr>
        <p:spPr>
          <a:xfrm>
            <a:off x="5104265" y="5190041"/>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05</a:t>
            </a:r>
            <a:endParaRPr lang="zh-CN" sz="2000" dirty="0">
              <a:solidFill>
                <a:schemeClr val="bg1"/>
              </a:solidFill>
              <a:latin typeface="Arial Black"/>
            </a:endParaRPr>
          </a:p>
        </p:txBody>
      </p:sp>
      <p:sp>
        <p:nvSpPr>
          <p:cNvPr id="22" name="Rectangle 26">
            <a:extLst>
              <a:ext uri="{FF2B5EF4-FFF2-40B4-BE49-F238E27FC236}">
                <a16:creationId xmlns:a16="http://schemas.microsoft.com/office/drawing/2014/main" id="{E251827A-8BD7-9761-3880-CEB0DF07D33F}"/>
              </a:ext>
            </a:extLst>
          </p:cNvPr>
          <p:cNvSpPr/>
          <p:nvPr/>
        </p:nvSpPr>
        <p:spPr>
          <a:xfrm>
            <a:off x="6022516" y="3223543"/>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23" name="Rectangle 26">
            <a:extLst>
              <a:ext uri="{FF2B5EF4-FFF2-40B4-BE49-F238E27FC236}">
                <a16:creationId xmlns:a16="http://schemas.microsoft.com/office/drawing/2014/main" id="{03F48B48-F0C1-2058-CCAC-0766F808DB7A}"/>
              </a:ext>
            </a:extLst>
          </p:cNvPr>
          <p:cNvSpPr/>
          <p:nvPr/>
        </p:nvSpPr>
        <p:spPr>
          <a:xfrm>
            <a:off x="6022516" y="4151922"/>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24" name="Rectangle 26">
            <a:extLst>
              <a:ext uri="{FF2B5EF4-FFF2-40B4-BE49-F238E27FC236}">
                <a16:creationId xmlns:a16="http://schemas.microsoft.com/office/drawing/2014/main" id="{D0D09E32-F809-7F1E-EE6D-A3D16525B873}"/>
              </a:ext>
            </a:extLst>
          </p:cNvPr>
          <p:cNvSpPr/>
          <p:nvPr/>
        </p:nvSpPr>
        <p:spPr>
          <a:xfrm>
            <a:off x="6022516" y="5190041"/>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25" name="TextBox 27">
            <a:extLst>
              <a:ext uri="{FF2B5EF4-FFF2-40B4-BE49-F238E27FC236}">
                <a16:creationId xmlns:a16="http://schemas.microsoft.com/office/drawing/2014/main" id="{84CD124B-B9A3-BF2D-94C4-DAC22C5CE584}"/>
              </a:ext>
            </a:extLst>
          </p:cNvPr>
          <p:cNvSpPr txBox="1"/>
          <p:nvPr/>
        </p:nvSpPr>
        <p:spPr>
          <a:xfrm>
            <a:off x="6096000" y="3252401"/>
            <a:ext cx="3916552"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中断软硬件初始化</a:t>
            </a:r>
            <a:endParaRPr lang="zh-CN" b="1" dirty="0">
              <a:solidFill>
                <a:schemeClr val="bg1"/>
              </a:solidFill>
              <a:latin typeface="微软雅黑"/>
              <a:ea typeface="微软雅黑"/>
            </a:endParaRPr>
          </a:p>
        </p:txBody>
      </p:sp>
      <p:sp>
        <p:nvSpPr>
          <p:cNvPr id="26" name="TextBox 27">
            <a:extLst>
              <a:ext uri="{FF2B5EF4-FFF2-40B4-BE49-F238E27FC236}">
                <a16:creationId xmlns:a16="http://schemas.microsoft.com/office/drawing/2014/main" id="{499385E7-09DC-D969-6702-DAF2396E7E1E}"/>
              </a:ext>
            </a:extLst>
          </p:cNvPr>
          <p:cNvSpPr txBox="1"/>
          <p:nvPr/>
        </p:nvSpPr>
        <p:spPr>
          <a:xfrm>
            <a:off x="6096000" y="4165862"/>
            <a:ext cx="3916552"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中断处理过程</a:t>
            </a:r>
            <a:endParaRPr lang="zh-CN" b="1" dirty="0">
              <a:solidFill>
                <a:schemeClr val="bg1"/>
              </a:solidFill>
              <a:latin typeface="微软雅黑"/>
              <a:ea typeface="微软雅黑"/>
            </a:endParaRPr>
          </a:p>
        </p:txBody>
      </p:sp>
      <p:sp>
        <p:nvSpPr>
          <p:cNvPr id="28" name="TextBox 27">
            <a:extLst>
              <a:ext uri="{FF2B5EF4-FFF2-40B4-BE49-F238E27FC236}">
                <a16:creationId xmlns:a16="http://schemas.microsoft.com/office/drawing/2014/main" id="{992BB7AD-1FC9-3BE7-C000-1C89840EB4C4}"/>
              </a:ext>
            </a:extLst>
          </p:cNvPr>
          <p:cNvSpPr txBox="1"/>
          <p:nvPr/>
        </p:nvSpPr>
        <p:spPr>
          <a:xfrm>
            <a:off x="6096000" y="5287442"/>
            <a:ext cx="3916552"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中断相关其他函数</a:t>
            </a:r>
            <a:endParaRPr lang="zh-CN" b="1" dirty="0">
              <a:solidFill>
                <a:schemeClr val="bg1"/>
              </a:solidFill>
              <a:latin typeface="微软雅黑"/>
              <a:ea typeface="微软雅黑"/>
            </a:endParaRPr>
          </a:p>
        </p:txBody>
      </p:sp>
    </p:spTree>
    <p:extLst>
      <p:ext uri="{BB962C8B-B14F-4D97-AF65-F5344CB8AC3E}">
        <p14:creationId xmlns:p14="http://schemas.microsoft.com/office/powerpoint/2010/main" val="2596155367"/>
      </p:ext>
    </p:extLst>
  </p:cSld>
  <p:clrMapOvr>
    <a:masterClrMapping/>
  </p:clrMapOvr>
  <mc:AlternateContent xmlns:mc="http://schemas.openxmlformats.org/markup-compatibility/2006" xmlns:p14="http://schemas.microsoft.com/office/powerpoint/2010/main">
    <mc:Choice Requires="p14">
      <p:transition spd="slow" p14:dur="1750" advClick="0" advTm="0">
        <p14:switch dir="r"/>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0CA847C-345C-3F01-0970-19EE85D821DD}"/>
              </a:ext>
            </a:extLst>
          </p:cNvPr>
          <p:cNvSpPr txBox="1"/>
          <p:nvPr/>
        </p:nvSpPr>
        <p:spPr>
          <a:xfrm>
            <a:off x="786652" y="2447337"/>
            <a:ext cx="10925735" cy="1384995"/>
          </a:xfrm>
          <a:prstGeom prst="rect">
            <a:avLst/>
          </a:prstGeom>
          <a:noFill/>
        </p:spPr>
        <p:txBody>
          <a:bodyPr wrap="square">
            <a:spAutoFit/>
          </a:bodyPr>
          <a:lstStyle/>
          <a:p>
            <a:pPr algn="l"/>
            <a:r>
              <a:rPr lang="zh-CN" altLang="en-US" sz="2800" b="1" i="0" dirty="0">
                <a:solidFill>
                  <a:srgbClr val="454545"/>
                </a:solidFill>
                <a:effectLst/>
                <a:latin typeface="SimSun" panose="02010600030101010101" pitchFamily="2" charset="-122"/>
                <a:ea typeface="SimSun" panose="02010600030101010101" pitchFamily="2" charset="-122"/>
              </a:rPr>
              <a:t>大多数程序运行于用户模式。</a:t>
            </a:r>
            <a:br>
              <a:rPr lang="zh-CN" altLang="en-US" sz="2800" b="1" i="0" dirty="0">
                <a:solidFill>
                  <a:srgbClr val="454545"/>
                </a:solidFill>
                <a:effectLst/>
                <a:latin typeface="SimSun" panose="02010600030101010101" pitchFamily="2" charset="-122"/>
                <a:ea typeface="SimSun" panose="02010600030101010101" pitchFamily="2" charset="-122"/>
              </a:rPr>
            </a:br>
            <a:r>
              <a:rPr lang="zh-CN" altLang="en-US" sz="2800" b="1" i="0" dirty="0">
                <a:solidFill>
                  <a:srgbClr val="454545"/>
                </a:solidFill>
                <a:effectLst/>
                <a:latin typeface="SimSun" panose="02010600030101010101" pitchFamily="2" charset="-122"/>
                <a:ea typeface="SimSun" panose="02010600030101010101" pitchFamily="2" charset="-122"/>
              </a:rPr>
              <a:t>进入特权模式是为了处理中断、异常、或者访问被保护的系统资源。</a:t>
            </a:r>
            <a:endParaRPr lang="zh-CN" altLang="en-US" sz="2800" b="0" i="0" dirty="0">
              <a:solidFill>
                <a:srgbClr val="454545"/>
              </a:solidFill>
              <a:effectLst/>
              <a:latin typeface="-apple-system"/>
            </a:endParaRPr>
          </a:p>
          <a:p>
            <a:pPr algn="l"/>
            <a:r>
              <a:rPr lang="zh-CN" altLang="en-US" sz="2800" b="1" i="0" dirty="0">
                <a:solidFill>
                  <a:srgbClr val="454545"/>
                </a:solidFill>
                <a:effectLst/>
                <a:latin typeface="SimSun" panose="02010600030101010101" pitchFamily="2" charset="-122"/>
                <a:ea typeface="SimSun" panose="02010600030101010101" pitchFamily="2" charset="-122"/>
              </a:rPr>
              <a:t>    硬件权限级别：系统模式 </a:t>
            </a:r>
            <a:r>
              <a:rPr lang="en-US" altLang="zh-CN" sz="2800" b="1" i="0" dirty="0">
                <a:solidFill>
                  <a:srgbClr val="454545"/>
                </a:solidFill>
                <a:effectLst/>
                <a:latin typeface="SimSun" panose="02010600030101010101" pitchFamily="2" charset="-122"/>
                <a:ea typeface="SimSun" panose="02010600030101010101" pitchFamily="2" charset="-122"/>
              </a:rPr>
              <a:t>&gt; </a:t>
            </a:r>
            <a:r>
              <a:rPr lang="zh-CN" altLang="en-US" sz="2800" b="1" i="0" dirty="0">
                <a:solidFill>
                  <a:srgbClr val="454545"/>
                </a:solidFill>
                <a:effectLst/>
                <a:latin typeface="SimSun" panose="02010600030101010101" pitchFamily="2" charset="-122"/>
                <a:ea typeface="SimSun" panose="02010600030101010101" pitchFamily="2" charset="-122"/>
              </a:rPr>
              <a:t>异常模式 </a:t>
            </a:r>
            <a:r>
              <a:rPr lang="en-US" altLang="zh-CN" sz="2800" b="1" i="0" dirty="0">
                <a:solidFill>
                  <a:srgbClr val="454545"/>
                </a:solidFill>
                <a:effectLst/>
                <a:latin typeface="SimSun" panose="02010600030101010101" pitchFamily="2" charset="-122"/>
                <a:ea typeface="SimSun" panose="02010600030101010101" pitchFamily="2" charset="-122"/>
              </a:rPr>
              <a:t>&gt; </a:t>
            </a:r>
            <a:r>
              <a:rPr lang="zh-CN" altLang="en-US" sz="2800" b="1" i="0" dirty="0">
                <a:solidFill>
                  <a:srgbClr val="454545"/>
                </a:solidFill>
                <a:effectLst/>
                <a:latin typeface="SimSun" panose="02010600030101010101" pitchFamily="2" charset="-122"/>
                <a:ea typeface="SimSun" panose="02010600030101010101" pitchFamily="2" charset="-122"/>
              </a:rPr>
              <a:t>用户模式</a:t>
            </a:r>
            <a:endParaRPr lang="zh-CN" altLang="en-US" sz="2800" b="0" i="0" dirty="0">
              <a:solidFill>
                <a:srgbClr val="454545"/>
              </a:solidFill>
              <a:effectLst/>
              <a:latin typeface="-apple-system"/>
            </a:endParaRPr>
          </a:p>
        </p:txBody>
      </p:sp>
    </p:spTree>
    <p:extLst>
      <p:ext uri="{BB962C8B-B14F-4D97-AF65-F5344CB8AC3E}">
        <p14:creationId xmlns:p14="http://schemas.microsoft.com/office/powerpoint/2010/main" val="1784847958"/>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3C4298-22B9-8805-C4BC-4F74C313FF87}"/>
              </a:ext>
            </a:extLst>
          </p:cNvPr>
          <p:cNvPicPr>
            <a:picLocks noChangeAspect="1"/>
          </p:cNvPicPr>
          <p:nvPr/>
        </p:nvPicPr>
        <p:blipFill>
          <a:blip r:embed="rId2"/>
          <a:stretch>
            <a:fillRect/>
          </a:stretch>
        </p:blipFill>
        <p:spPr>
          <a:xfrm>
            <a:off x="1124072" y="858265"/>
            <a:ext cx="7765198" cy="5497915"/>
          </a:xfrm>
          <a:prstGeom prst="rect">
            <a:avLst/>
          </a:prstGeom>
        </p:spPr>
      </p:pic>
      <p:sp>
        <p:nvSpPr>
          <p:cNvPr id="2" name="文本框 1">
            <a:extLst>
              <a:ext uri="{FF2B5EF4-FFF2-40B4-BE49-F238E27FC236}">
                <a16:creationId xmlns:a16="http://schemas.microsoft.com/office/drawing/2014/main" id="{76AD3D73-FAF8-32D7-EE5D-66FA28871A5B}"/>
              </a:ext>
            </a:extLst>
          </p:cNvPr>
          <p:cNvSpPr txBox="1"/>
          <p:nvPr/>
        </p:nvSpPr>
        <p:spPr>
          <a:xfrm flipH="1">
            <a:off x="9687185" y="5432612"/>
            <a:ext cx="2394923" cy="646331"/>
          </a:xfrm>
          <a:prstGeom prst="rect">
            <a:avLst/>
          </a:prstGeom>
          <a:noFill/>
        </p:spPr>
        <p:txBody>
          <a:bodyPr wrap="square" rtlCol="0">
            <a:spAutoFit/>
          </a:bodyPr>
          <a:lstStyle/>
          <a:p>
            <a:r>
              <a:rPr lang="en-US" altLang="zh-CN" dirty="0"/>
              <a:t>R13</a:t>
            </a:r>
            <a:r>
              <a:rPr lang="zh-CN" altLang="en-US" dirty="0"/>
              <a:t>：</a:t>
            </a:r>
            <a:r>
              <a:rPr lang="en-US" altLang="zh-CN" dirty="0" err="1"/>
              <a:t>sp</a:t>
            </a:r>
            <a:r>
              <a:rPr lang="zh-CN" altLang="en-US" dirty="0"/>
              <a:t>堆栈指针</a:t>
            </a:r>
            <a:endParaRPr lang="en-US" altLang="zh-CN" dirty="0"/>
          </a:p>
          <a:p>
            <a:r>
              <a:rPr lang="en-US" altLang="zh-CN" dirty="0"/>
              <a:t>R14</a:t>
            </a:r>
            <a:r>
              <a:rPr lang="zh-CN" altLang="en-US" dirty="0"/>
              <a:t>：</a:t>
            </a:r>
            <a:r>
              <a:rPr lang="en-US" altLang="zh-CN" dirty="0" err="1"/>
              <a:t>lr</a:t>
            </a:r>
            <a:r>
              <a:rPr lang="zh-CN" altLang="en-US" dirty="0"/>
              <a:t>寄存器</a:t>
            </a:r>
          </a:p>
        </p:txBody>
      </p:sp>
      <p:sp>
        <p:nvSpPr>
          <p:cNvPr id="4" name="文本框 3">
            <a:extLst>
              <a:ext uri="{FF2B5EF4-FFF2-40B4-BE49-F238E27FC236}">
                <a16:creationId xmlns:a16="http://schemas.microsoft.com/office/drawing/2014/main" id="{89775001-68DC-1504-8579-AF74C824C058}"/>
              </a:ext>
            </a:extLst>
          </p:cNvPr>
          <p:cNvSpPr txBox="1"/>
          <p:nvPr/>
        </p:nvSpPr>
        <p:spPr>
          <a:xfrm>
            <a:off x="9870141" y="1015253"/>
            <a:ext cx="1875865" cy="2031325"/>
          </a:xfrm>
          <a:prstGeom prst="rect">
            <a:avLst/>
          </a:prstGeom>
          <a:noFill/>
        </p:spPr>
        <p:txBody>
          <a:bodyPr wrap="square" rtlCol="0">
            <a:spAutoFit/>
          </a:bodyPr>
          <a:lstStyle/>
          <a:p>
            <a:r>
              <a:rPr lang="en-US" altLang="zh-CN" b="1" i="0" dirty="0">
                <a:solidFill>
                  <a:srgbClr val="FF0000"/>
                </a:solidFill>
                <a:effectLst/>
                <a:latin typeface="Verdana" panose="020B0604030504040204" pitchFamily="34" charset="0"/>
              </a:rPr>
              <a:t>6</a:t>
            </a:r>
            <a:r>
              <a:rPr lang="zh-CN" altLang="en-US" b="1" i="0" dirty="0">
                <a:solidFill>
                  <a:srgbClr val="FF0000"/>
                </a:solidFill>
                <a:effectLst/>
                <a:latin typeface="Verdana" panose="020B0604030504040204" pitchFamily="34" charset="0"/>
              </a:rPr>
              <a:t>个位状态寄存器</a:t>
            </a:r>
            <a:r>
              <a:rPr lang="en-US" altLang="zh-CN" b="1" i="0" dirty="0">
                <a:solidFill>
                  <a:srgbClr val="FF0000"/>
                </a:solidFill>
                <a:effectLst/>
                <a:latin typeface="Verdana" panose="020B0604030504040204" pitchFamily="34" charset="0"/>
              </a:rPr>
              <a:t>:</a:t>
            </a:r>
            <a:r>
              <a:rPr lang="zh-CN" altLang="en-US" b="1" i="0" dirty="0">
                <a:solidFill>
                  <a:srgbClr val="FF0000"/>
                </a:solidFill>
                <a:effectLst/>
                <a:latin typeface="Verdana" panose="020B0604030504040204" pitchFamily="34" charset="0"/>
              </a:rPr>
              <a:t>一个</a:t>
            </a:r>
            <a:r>
              <a:rPr lang="en-US" altLang="zh-CN" b="1" i="0" dirty="0">
                <a:solidFill>
                  <a:srgbClr val="FF0000"/>
                </a:solidFill>
                <a:effectLst/>
                <a:latin typeface="Verdana" panose="020B0604030504040204" pitchFamily="34" charset="0"/>
              </a:rPr>
              <a:t>CPSR</a:t>
            </a:r>
            <a:r>
              <a:rPr lang="zh-CN" altLang="en-US" b="1" i="0" dirty="0">
                <a:solidFill>
                  <a:srgbClr val="FF0000"/>
                </a:solidFill>
                <a:effectLst/>
                <a:latin typeface="Verdana" panose="020B0604030504040204" pitchFamily="34" charset="0"/>
              </a:rPr>
              <a:t>，五个</a:t>
            </a:r>
            <a:r>
              <a:rPr lang="en-US" altLang="zh-CN" b="1" i="0" dirty="0">
                <a:solidFill>
                  <a:srgbClr val="FF0000"/>
                </a:solidFill>
                <a:effectLst/>
                <a:latin typeface="Verdana" panose="020B0604030504040204" pitchFamily="34" charset="0"/>
              </a:rPr>
              <a:t>SPSR</a:t>
            </a:r>
            <a:r>
              <a:rPr lang="zh-CN" altLang="en-US" b="1" i="0" dirty="0">
                <a:solidFill>
                  <a:srgbClr val="FF0000"/>
                </a:solidFill>
                <a:effectLst/>
                <a:latin typeface="Verdana" panose="020B0604030504040204" pitchFamily="34" charset="0"/>
              </a:rPr>
              <a:t>（除</a:t>
            </a:r>
            <a:r>
              <a:rPr lang="en-US" altLang="zh-CN" b="1" i="0" dirty="0">
                <a:solidFill>
                  <a:srgbClr val="FF0000"/>
                </a:solidFill>
                <a:effectLst/>
                <a:latin typeface="Verdana" panose="020B0604030504040204" pitchFamily="34" charset="0"/>
              </a:rPr>
              <a:t>user</a:t>
            </a:r>
            <a:r>
              <a:rPr lang="zh-CN" altLang="en-US" b="1" i="0" dirty="0">
                <a:solidFill>
                  <a:srgbClr val="FF0000"/>
                </a:solidFill>
                <a:effectLst/>
                <a:latin typeface="Verdana" panose="020B0604030504040204" pitchFamily="34" charset="0"/>
              </a:rPr>
              <a:t>、</a:t>
            </a:r>
            <a:r>
              <a:rPr lang="en-US" altLang="zh-CN" b="1" i="0" dirty="0">
                <a:solidFill>
                  <a:srgbClr val="FF0000"/>
                </a:solidFill>
                <a:effectLst/>
                <a:latin typeface="Verdana" panose="020B0604030504040204" pitchFamily="34" charset="0"/>
              </a:rPr>
              <a:t>system mode</a:t>
            </a:r>
            <a:r>
              <a:rPr lang="zh-CN" altLang="en-US" b="1" i="0" dirty="0">
                <a:solidFill>
                  <a:srgbClr val="FF0000"/>
                </a:solidFill>
                <a:effectLst/>
                <a:latin typeface="Verdana" panose="020B0604030504040204" pitchFamily="34" charset="0"/>
              </a:rPr>
              <a:t>，每个模式一个）</a:t>
            </a:r>
            <a:endParaRPr lang="zh-CN" altLang="en-US" dirty="0"/>
          </a:p>
        </p:txBody>
      </p:sp>
    </p:spTree>
    <p:extLst>
      <p:ext uri="{BB962C8B-B14F-4D97-AF65-F5344CB8AC3E}">
        <p14:creationId xmlns:p14="http://schemas.microsoft.com/office/powerpoint/2010/main" val="753856013"/>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FE29589-DFB7-ADED-B9BA-DF96659CED72}"/>
              </a:ext>
            </a:extLst>
          </p:cNvPr>
          <p:cNvSpPr txBox="1"/>
          <p:nvPr/>
        </p:nvSpPr>
        <p:spPr>
          <a:xfrm>
            <a:off x="2100257" y="1202770"/>
            <a:ext cx="6733614" cy="4801314"/>
          </a:xfrm>
          <a:prstGeom prst="rect">
            <a:avLst/>
          </a:prstGeom>
          <a:noFill/>
        </p:spPr>
        <p:txBody>
          <a:bodyPr wrap="square">
            <a:spAutoFit/>
          </a:bodyPr>
          <a:lstStyle/>
          <a:p>
            <a:r>
              <a:rPr lang="en-US" altLang="zh-CN" b="1" i="0" dirty="0">
                <a:solidFill>
                  <a:srgbClr val="4D4D4D"/>
                </a:solidFill>
                <a:effectLst/>
                <a:latin typeface="-apple-system"/>
              </a:rPr>
              <a:t>R0-R3</a:t>
            </a:r>
            <a:r>
              <a:rPr lang="zh-CN" altLang="en-US" b="0" i="0" dirty="0">
                <a:solidFill>
                  <a:srgbClr val="4D4D4D"/>
                </a:solidFill>
                <a:effectLst/>
                <a:latin typeface="-apple-system"/>
              </a:rPr>
              <a:t> </a:t>
            </a:r>
            <a:r>
              <a:rPr lang="zh-CN" altLang="en-US" b="1" i="1" dirty="0">
                <a:solidFill>
                  <a:srgbClr val="4D4D4D"/>
                </a:solidFill>
                <a:effectLst/>
                <a:latin typeface="-apple-system"/>
              </a:rPr>
              <a:t>用作传入函数参数，传出函数返回值</a:t>
            </a:r>
            <a:r>
              <a:rPr lang="zh-CN" altLang="en-US" b="0" i="0" dirty="0">
                <a:solidFill>
                  <a:srgbClr val="4D4D4D"/>
                </a:solidFill>
                <a:effectLst/>
                <a:latin typeface="-apple-system"/>
              </a:rPr>
              <a:t>。在子程序调用之间，可以将 </a:t>
            </a:r>
            <a:r>
              <a:rPr lang="en-US" altLang="zh-CN" b="0" i="0" dirty="0">
                <a:solidFill>
                  <a:srgbClr val="4D4D4D"/>
                </a:solidFill>
                <a:effectLst/>
                <a:latin typeface="-apple-system"/>
              </a:rPr>
              <a:t>r0-r3 </a:t>
            </a:r>
            <a:r>
              <a:rPr lang="zh-CN" altLang="en-US" b="0" i="0" dirty="0">
                <a:solidFill>
                  <a:srgbClr val="4D4D4D"/>
                </a:solidFill>
                <a:effectLst/>
                <a:latin typeface="-apple-system"/>
              </a:rPr>
              <a:t>用于任何用途。</a:t>
            </a:r>
            <a:br>
              <a:rPr lang="zh-CN" altLang="en-US" dirty="0"/>
            </a:br>
            <a:r>
              <a:rPr lang="zh-CN" altLang="en-US" b="0" i="0" dirty="0">
                <a:solidFill>
                  <a:srgbClr val="4D4D4D"/>
                </a:solidFill>
                <a:effectLst/>
                <a:latin typeface="-apple-system"/>
              </a:rPr>
              <a:t>被调用函数在返回之前不必恢复 </a:t>
            </a:r>
            <a:r>
              <a:rPr lang="en-US" altLang="zh-CN" b="0" i="0" dirty="0">
                <a:solidFill>
                  <a:srgbClr val="4D4D4D"/>
                </a:solidFill>
                <a:effectLst/>
                <a:latin typeface="-apple-system"/>
              </a:rPr>
              <a:t>r0-r3</a:t>
            </a:r>
            <a:r>
              <a:rPr lang="zh-CN" altLang="en-US" b="0" i="0" dirty="0">
                <a:solidFill>
                  <a:srgbClr val="4D4D4D"/>
                </a:solidFill>
                <a:effectLst/>
                <a:latin typeface="-apple-system"/>
              </a:rPr>
              <a:t>。如果调用函数需要再次使用 </a:t>
            </a:r>
            <a:r>
              <a:rPr lang="en-US" altLang="zh-CN" b="0" i="0" dirty="0">
                <a:solidFill>
                  <a:srgbClr val="4D4D4D"/>
                </a:solidFill>
                <a:effectLst/>
                <a:latin typeface="-apple-system"/>
              </a:rPr>
              <a:t>r0-r3 </a:t>
            </a:r>
            <a:r>
              <a:rPr lang="zh-CN" altLang="en-US" b="0" i="0" dirty="0">
                <a:solidFill>
                  <a:srgbClr val="4D4D4D"/>
                </a:solidFill>
                <a:effectLst/>
                <a:latin typeface="-apple-system"/>
              </a:rPr>
              <a:t>的内容，则它必须保留这些内容。</a:t>
            </a:r>
            <a:br>
              <a:rPr lang="zh-CN" altLang="en-US" dirty="0"/>
            </a:br>
            <a:r>
              <a:rPr lang="en-US" altLang="zh-CN" b="1" i="0" dirty="0">
                <a:solidFill>
                  <a:srgbClr val="4D4D4D"/>
                </a:solidFill>
                <a:effectLst/>
                <a:latin typeface="-apple-system"/>
              </a:rPr>
              <a:t>R4-R11</a:t>
            </a:r>
            <a:r>
              <a:rPr lang="zh-CN" altLang="en-US" b="0" i="0" dirty="0">
                <a:solidFill>
                  <a:srgbClr val="4D4D4D"/>
                </a:solidFill>
                <a:effectLst/>
                <a:latin typeface="-apple-system"/>
              </a:rPr>
              <a:t> </a:t>
            </a:r>
            <a:r>
              <a:rPr lang="zh-CN" altLang="en-US" b="1" i="0" dirty="0">
                <a:solidFill>
                  <a:srgbClr val="4D4D4D"/>
                </a:solidFill>
                <a:effectLst/>
                <a:latin typeface="-apple-system"/>
              </a:rPr>
              <a:t>被用来存放函数的局部变量</a:t>
            </a:r>
            <a:r>
              <a:rPr lang="zh-CN" altLang="en-US" b="0" i="0" dirty="0">
                <a:solidFill>
                  <a:srgbClr val="4D4D4D"/>
                </a:solidFill>
                <a:effectLst/>
                <a:latin typeface="-apple-system"/>
              </a:rPr>
              <a:t>。如果被调用函数使用了这些寄存器，它在返回之前必须恢复这些寄存器的值。</a:t>
            </a:r>
            <a:br>
              <a:rPr lang="zh-CN" altLang="en-US" dirty="0"/>
            </a:br>
            <a:r>
              <a:rPr lang="en-US" altLang="zh-CN" b="1" i="0" dirty="0">
                <a:solidFill>
                  <a:srgbClr val="4D4D4D"/>
                </a:solidFill>
                <a:effectLst/>
                <a:latin typeface="-apple-system"/>
              </a:rPr>
              <a:t>R12</a:t>
            </a:r>
            <a:r>
              <a:rPr lang="zh-CN" altLang="en-US" b="0" i="0" dirty="0">
                <a:solidFill>
                  <a:srgbClr val="4D4D4D"/>
                </a:solidFill>
                <a:effectLst/>
                <a:latin typeface="-apple-system"/>
              </a:rPr>
              <a:t> </a:t>
            </a:r>
            <a:r>
              <a:rPr lang="zh-CN" altLang="en-US" b="1" i="0" dirty="0">
                <a:solidFill>
                  <a:srgbClr val="4D4D4D"/>
                </a:solidFill>
                <a:effectLst/>
                <a:latin typeface="-apple-system"/>
              </a:rPr>
              <a:t>是内部调用暂时寄存器 </a:t>
            </a:r>
            <a:r>
              <a:rPr lang="en-US" altLang="zh-CN" b="1" i="0" dirty="0" err="1">
                <a:solidFill>
                  <a:srgbClr val="4D4D4D"/>
                </a:solidFill>
                <a:effectLst/>
                <a:latin typeface="-apple-system"/>
              </a:rPr>
              <a:t>ip</a:t>
            </a:r>
            <a:r>
              <a:rPr lang="zh-CN" altLang="en-US" b="0" i="0" dirty="0">
                <a:solidFill>
                  <a:srgbClr val="4D4D4D"/>
                </a:solidFill>
                <a:effectLst/>
                <a:latin typeface="-apple-system"/>
              </a:rPr>
              <a:t>。它在过程链接胶合代码（例如，交互操作胶合代码）中用于此角色。</a:t>
            </a:r>
            <a:br>
              <a:rPr lang="zh-CN" altLang="en-US" dirty="0"/>
            </a:br>
            <a:r>
              <a:rPr lang="zh-CN" altLang="en-US" b="0" i="0" dirty="0">
                <a:solidFill>
                  <a:srgbClr val="4D4D4D"/>
                </a:solidFill>
                <a:effectLst/>
                <a:latin typeface="-apple-system"/>
              </a:rPr>
              <a:t>在过程调用之间，可以将它用于任何用途。被调用函数在返回之前不必恢复 </a:t>
            </a:r>
            <a:r>
              <a:rPr lang="en-US" altLang="zh-CN" b="0" i="0" dirty="0">
                <a:solidFill>
                  <a:srgbClr val="4D4D4D"/>
                </a:solidFill>
                <a:effectLst/>
                <a:latin typeface="-apple-system"/>
              </a:rPr>
              <a:t>r12</a:t>
            </a:r>
            <a:r>
              <a:rPr lang="zh-CN" altLang="en-US" b="0" i="0" dirty="0">
                <a:solidFill>
                  <a:srgbClr val="4D4D4D"/>
                </a:solidFill>
                <a:effectLst/>
                <a:latin typeface="-apple-system"/>
              </a:rPr>
              <a:t>。</a:t>
            </a:r>
            <a:br>
              <a:rPr lang="zh-CN" altLang="en-US" dirty="0"/>
            </a:br>
            <a:r>
              <a:rPr lang="en-US" altLang="zh-CN" b="1" i="0" dirty="0">
                <a:solidFill>
                  <a:srgbClr val="4D4D4D"/>
                </a:solidFill>
                <a:effectLst/>
                <a:latin typeface="-apple-system"/>
              </a:rPr>
              <a:t>R13</a:t>
            </a:r>
            <a:r>
              <a:rPr lang="zh-CN" altLang="en-US" b="0" i="0" dirty="0">
                <a:solidFill>
                  <a:srgbClr val="4D4D4D"/>
                </a:solidFill>
                <a:effectLst/>
                <a:latin typeface="-apple-system"/>
              </a:rPr>
              <a:t> </a:t>
            </a:r>
            <a:r>
              <a:rPr lang="zh-CN" altLang="en-US" b="1" i="0" dirty="0">
                <a:solidFill>
                  <a:srgbClr val="4D4D4D"/>
                </a:solidFill>
                <a:effectLst/>
                <a:latin typeface="-apple-system"/>
              </a:rPr>
              <a:t>是栈指针 </a:t>
            </a:r>
            <a:r>
              <a:rPr lang="en-US" altLang="zh-CN" b="1" i="0" dirty="0" err="1">
                <a:solidFill>
                  <a:srgbClr val="4D4D4D"/>
                </a:solidFill>
                <a:effectLst/>
                <a:latin typeface="-apple-system"/>
              </a:rPr>
              <a:t>sp</a:t>
            </a:r>
            <a:r>
              <a:rPr lang="zh-CN" altLang="en-US" b="0" i="0" dirty="0">
                <a:solidFill>
                  <a:srgbClr val="4D4D4D"/>
                </a:solidFill>
                <a:effectLst/>
                <a:latin typeface="-apple-system"/>
              </a:rPr>
              <a:t>。它不能用于任何其它用途。</a:t>
            </a:r>
            <a:r>
              <a:rPr lang="en-US" altLang="zh-CN" b="0" i="0" dirty="0" err="1">
                <a:solidFill>
                  <a:srgbClr val="4D4D4D"/>
                </a:solidFill>
                <a:effectLst/>
                <a:latin typeface="-apple-system"/>
              </a:rPr>
              <a:t>sp</a:t>
            </a:r>
            <a:r>
              <a:rPr lang="en-US" altLang="zh-CN" b="0" i="0" dirty="0">
                <a:solidFill>
                  <a:srgbClr val="4D4D4D"/>
                </a:solidFill>
                <a:effectLst/>
                <a:latin typeface="-apple-system"/>
              </a:rPr>
              <a:t> </a:t>
            </a:r>
            <a:r>
              <a:rPr lang="zh-CN" altLang="en-US" b="0" i="0" dirty="0">
                <a:solidFill>
                  <a:srgbClr val="4D4D4D"/>
                </a:solidFill>
                <a:effectLst/>
                <a:latin typeface="-apple-system"/>
              </a:rPr>
              <a:t>中存放的值在退出被调用函数时必须与进入时的值相同。</a:t>
            </a:r>
            <a:br>
              <a:rPr lang="zh-CN" altLang="en-US" dirty="0"/>
            </a:br>
            <a:r>
              <a:rPr lang="en-US" altLang="zh-CN" b="1" i="0" dirty="0">
                <a:solidFill>
                  <a:srgbClr val="4D4D4D"/>
                </a:solidFill>
                <a:effectLst/>
                <a:latin typeface="-apple-system"/>
              </a:rPr>
              <a:t>R14</a:t>
            </a:r>
            <a:r>
              <a:rPr lang="zh-CN" altLang="en-US" b="0" i="0" dirty="0">
                <a:solidFill>
                  <a:srgbClr val="4D4D4D"/>
                </a:solidFill>
                <a:effectLst/>
                <a:latin typeface="-apple-system"/>
              </a:rPr>
              <a:t> </a:t>
            </a:r>
            <a:r>
              <a:rPr lang="zh-CN" altLang="en-US" b="1" i="0" dirty="0">
                <a:solidFill>
                  <a:srgbClr val="4D4D4D"/>
                </a:solidFill>
                <a:effectLst/>
                <a:latin typeface="-apple-system"/>
              </a:rPr>
              <a:t>是链接寄存器 </a:t>
            </a:r>
            <a:r>
              <a:rPr lang="en-US" altLang="zh-CN" b="1" i="0" dirty="0" err="1">
                <a:solidFill>
                  <a:srgbClr val="4D4D4D"/>
                </a:solidFill>
                <a:effectLst/>
                <a:latin typeface="-apple-system"/>
              </a:rPr>
              <a:t>lr</a:t>
            </a:r>
            <a:r>
              <a:rPr lang="zh-CN" altLang="en-US" b="0" i="0" dirty="0">
                <a:solidFill>
                  <a:srgbClr val="4D4D4D"/>
                </a:solidFill>
                <a:effectLst/>
                <a:latin typeface="-apple-system"/>
              </a:rPr>
              <a:t>。如果您保存了返回地址，则可以在调用之间将 </a:t>
            </a:r>
            <a:r>
              <a:rPr lang="en-US" altLang="zh-CN" b="0" i="0" dirty="0">
                <a:solidFill>
                  <a:srgbClr val="4D4D4D"/>
                </a:solidFill>
                <a:effectLst/>
                <a:latin typeface="-apple-system"/>
              </a:rPr>
              <a:t>r14 </a:t>
            </a:r>
            <a:r>
              <a:rPr lang="zh-CN" altLang="en-US" b="0" i="0" dirty="0">
                <a:solidFill>
                  <a:srgbClr val="4D4D4D"/>
                </a:solidFill>
                <a:effectLst/>
                <a:latin typeface="-apple-system"/>
              </a:rPr>
              <a:t>用于其它用途，程序返回时要恢复</a:t>
            </a:r>
            <a:br>
              <a:rPr lang="zh-CN" altLang="en-US" dirty="0"/>
            </a:br>
            <a:r>
              <a:rPr lang="en-US" altLang="zh-CN" b="1" i="0" dirty="0">
                <a:solidFill>
                  <a:srgbClr val="4D4D4D"/>
                </a:solidFill>
                <a:effectLst/>
                <a:latin typeface="-apple-system"/>
              </a:rPr>
              <a:t>R15</a:t>
            </a:r>
            <a:r>
              <a:rPr lang="zh-CN" altLang="en-US" b="0" i="0" dirty="0">
                <a:solidFill>
                  <a:srgbClr val="4D4D4D"/>
                </a:solidFill>
                <a:effectLst/>
                <a:latin typeface="-apple-system"/>
              </a:rPr>
              <a:t> </a:t>
            </a:r>
            <a:r>
              <a:rPr lang="zh-CN" altLang="en-US" b="1" i="0" dirty="0">
                <a:solidFill>
                  <a:srgbClr val="4D4D4D"/>
                </a:solidFill>
                <a:effectLst/>
                <a:latin typeface="-apple-system"/>
              </a:rPr>
              <a:t>是程序计数器 </a:t>
            </a:r>
            <a:r>
              <a:rPr lang="en-US" altLang="zh-CN" b="1" i="0" dirty="0">
                <a:solidFill>
                  <a:srgbClr val="4D4D4D"/>
                </a:solidFill>
                <a:effectLst/>
                <a:latin typeface="-apple-system"/>
              </a:rPr>
              <a:t>PC</a:t>
            </a:r>
            <a:r>
              <a:rPr lang="zh-CN" altLang="en-US" b="0" i="0" dirty="0">
                <a:solidFill>
                  <a:srgbClr val="4D4D4D"/>
                </a:solidFill>
                <a:effectLst/>
                <a:latin typeface="-apple-system"/>
              </a:rPr>
              <a:t>。它不能用于任何其它用途。</a:t>
            </a:r>
            <a:br>
              <a:rPr lang="zh-CN" altLang="en-US" dirty="0"/>
            </a:br>
            <a:r>
              <a:rPr lang="zh-CN" altLang="en-US" b="0" i="0" dirty="0">
                <a:solidFill>
                  <a:srgbClr val="4D4D4D"/>
                </a:solidFill>
                <a:effectLst/>
                <a:latin typeface="-apple-system"/>
              </a:rPr>
              <a:t>注意：在中断程序中，所有的寄存器都必须保护，编译器会自动保护</a:t>
            </a:r>
            <a:r>
              <a:rPr lang="en-US" altLang="zh-CN" b="0" i="0" dirty="0">
                <a:solidFill>
                  <a:srgbClr val="4D4D4D"/>
                </a:solidFill>
                <a:effectLst/>
                <a:latin typeface="-apple-system"/>
              </a:rPr>
              <a:t>R4</a:t>
            </a:r>
            <a:r>
              <a:rPr lang="zh-CN" altLang="en-US" b="0" i="0" dirty="0">
                <a:solidFill>
                  <a:srgbClr val="4D4D4D"/>
                </a:solidFill>
                <a:effectLst/>
                <a:latin typeface="-apple-system"/>
              </a:rPr>
              <a:t>～</a:t>
            </a:r>
            <a:r>
              <a:rPr lang="en-US" altLang="zh-CN" b="0" i="0" dirty="0">
                <a:solidFill>
                  <a:srgbClr val="4D4D4D"/>
                </a:solidFill>
                <a:effectLst/>
                <a:latin typeface="-apple-system"/>
              </a:rPr>
              <a:t>R11</a:t>
            </a:r>
            <a:endParaRPr lang="zh-CN" altLang="en-US" dirty="0"/>
          </a:p>
        </p:txBody>
      </p:sp>
    </p:spTree>
    <p:extLst>
      <p:ext uri="{BB962C8B-B14F-4D97-AF65-F5344CB8AC3E}">
        <p14:creationId xmlns:p14="http://schemas.microsoft.com/office/powerpoint/2010/main" val="3699997946"/>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04FE1D6-B19F-D33B-1730-FBFC80A4C964}"/>
              </a:ext>
            </a:extLst>
          </p:cNvPr>
          <p:cNvPicPr>
            <a:picLocks noChangeAspect="1"/>
          </p:cNvPicPr>
          <p:nvPr/>
        </p:nvPicPr>
        <p:blipFill>
          <a:blip r:embed="rId2"/>
          <a:stretch>
            <a:fillRect/>
          </a:stretch>
        </p:blipFill>
        <p:spPr>
          <a:xfrm>
            <a:off x="2849113" y="978466"/>
            <a:ext cx="6737055" cy="5207010"/>
          </a:xfrm>
          <a:prstGeom prst="rect">
            <a:avLst/>
          </a:prstGeom>
        </p:spPr>
      </p:pic>
      <p:sp>
        <p:nvSpPr>
          <p:cNvPr id="2" name="文本框 1">
            <a:extLst>
              <a:ext uri="{FF2B5EF4-FFF2-40B4-BE49-F238E27FC236}">
                <a16:creationId xmlns:a16="http://schemas.microsoft.com/office/drawing/2014/main" id="{0E2A1725-1BE6-C671-81FD-6AC0E718A5B5}"/>
              </a:ext>
            </a:extLst>
          </p:cNvPr>
          <p:cNvSpPr txBox="1"/>
          <p:nvPr/>
        </p:nvSpPr>
        <p:spPr>
          <a:xfrm>
            <a:off x="335433" y="187457"/>
            <a:ext cx="4251960" cy="400110"/>
          </a:xfrm>
          <a:prstGeom prst="rect">
            <a:avLst/>
          </a:prstGeom>
          <a:noFill/>
        </p:spPr>
        <p:txBody>
          <a:bodyPr wrap="square" rtlCol="0">
            <a:spAutoFit/>
          </a:bodyPr>
          <a:lstStyle/>
          <a:p>
            <a:r>
              <a:rPr lang="en-US" altLang="zh-CN" sz="2000" b="1" dirty="0">
                <a:solidFill>
                  <a:schemeClr val="accent2"/>
                </a:solidFill>
              </a:rPr>
              <a:t>CPSR</a:t>
            </a:r>
            <a:r>
              <a:rPr lang="zh-CN" altLang="en-US" sz="2000" b="1" dirty="0">
                <a:solidFill>
                  <a:schemeClr val="accent2"/>
                </a:solidFill>
              </a:rPr>
              <a:t>状态寄存器</a:t>
            </a:r>
          </a:p>
        </p:txBody>
      </p:sp>
    </p:spTree>
    <p:extLst>
      <p:ext uri="{BB962C8B-B14F-4D97-AF65-F5344CB8AC3E}">
        <p14:creationId xmlns:p14="http://schemas.microsoft.com/office/powerpoint/2010/main" val="4197015279"/>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71100A-8160-090A-98F5-3FD9EB465CFA}"/>
              </a:ext>
            </a:extLst>
          </p:cNvPr>
          <p:cNvSpPr>
            <a:spLocks noChangeArrowheads="1"/>
          </p:cNvSpPr>
          <p:nvPr/>
        </p:nvSpPr>
        <p:spPr bwMode="auto">
          <a:xfrm>
            <a:off x="1207993" y="1471664"/>
            <a:ext cx="9991164" cy="3447098"/>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14283"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800" b="0" i="0" dirty="0">
                <a:solidFill>
                  <a:srgbClr val="4D4D4D"/>
                </a:solidFill>
                <a:effectLst/>
                <a:latin typeface="Verdana" panose="020B0604030504040204" pitchFamily="34" charset="0"/>
              </a:rPr>
              <a:t>由于处理器的每种运行模式均有自己独立的物理寄存器</a:t>
            </a:r>
            <a:r>
              <a:rPr lang="en-US" altLang="zh-CN" sz="2800" b="0" i="0" dirty="0">
                <a:solidFill>
                  <a:srgbClr val="4D4D4D"/>
                </a:solidFill>
                <a:effectLst/>
                <a:latin typeface="Verdana" panose="020B0604030504040204" pitchFamily="34" charset="0"/>
              </a:rPr>
              <a:t>R13</a:t>
            </a:r>
            <a:r>
              <a:rPr lang="zh-CN" altLang="en-US" sz="2800" b="0" i="0" dirty="0">
                <a:solidFill>
                  <a:srgbClr val="4D4D4D"/>
                </a:solidFill>
                <a:effectLst/>
                <a:latin typeface="Verdana" panose="020B0604030504040204" pitchFamily="34" charset="0"/>
              </a:rPr>
              <a:t>，在用户应用程序的初始化部分，</a:t>
            </a:r>
            <a:r>
              <a:rPr lang="zh-CN" altLang="en-US" sz="2800" b="1" i="0" dirty="0">
                <a:solidFill>
                  <a:srgbClr val="FF0000"/>
                </a:solidFill>
                <a:effectLst/>
                <a:latin typeface="Verdana" panose="020B0604030504040204" pitchFamily="34" charset="0"/>
              </a:rPr>
              <a:t>一般都要初始化每种模式下的</a:t>
            </a:r>
            <a:r>
              <a:rPr lang="en-US" altLang="zh-CN" sz="2800" b="1" i="0" dirty="0">
                <a:solidFill>
                  <a:srgbClr val="FF0000"/>
                </a:solidFill>
                <a:effectLst/>
                <a:latin typeface="Verdana" panose="020B0604030504040204" pitchFamily="34" charset="0"/>
              </a:rPr>
              <a:t>R13</a:t>
            </a:r>
            <a:r>
              <a:rPr lang="zh-CN" altLang="en-US" sz="2800" b="1" i="0" dirty="0">
                <a:solidFill>
                  <a:srgbClr val="FF0000"/>
                </a:solidFill>
                <a:effectLst/>
                <a:latin typeface="Verdana" panose="020B0604030504040204" pitchFamily="34" charset="0"/>
              </a:rPr>
              <a:t>，使其指向该运行模式的栈空间</a:t>
            </a:r>
            <a:r>
              <a:rPr lang="zh-CN" altLang="en-US" sz="2800" b="0" i="0" dirty="0">
                <a:solidFill>
                  <a:srgbClr val="4D4D4D"/>
                </a:solidFill>
                <a:effectLst/>
                <a:latin typeface="Verdana" panose="020B0604030504040204" pitchFamily="34" charset="0"/>
              </a:rPr>
              <a:t>。这样，当程序的运行进入异常模式时，可以</a:t>
            </a:r>
            <a:r>
              <a:rPr lang="zh-CN" altLang="en-US" sz="2800" b="1" i="0" dirty="0">
                <a:solidFill>
                  <a:srgbClr val="FF0000"/>
                </a:solidFill>
                <a:effectLst/>
                <a:latin typeface="Verdana" panose="020B0604030504040204" pitchFamily="34" charset="0"/>
              </a:rPr>
              <a:t>将需要保护的寄存器放入</a:t>
            </a:r>
            <a:r>
              <a:rPr lang="en-US" altLang="zh-CN" sz="2800" b="1" i="0" dirty="0">
                <a:solidFill>
                  <a:srgbClr val="FF0000"/>
                </a:solidFill>
                <a:effectLst/>
                <a:latin typeface="Verdana" panose="020B0604030504040204" pitchFamily="34" charset="0"/>
              </a:rPr>
              <a:t>R13</a:t>
            </a:r>
            <a:r>
              <a:rPr lang="zh-CN" altLang="en-US" sz="2800" b="1" i="0" dirty="0">
                <a:solidFill>
                  <a:srgbClr val="FF0000"/>
                </a:solidFill>
                <a:effectLst/>
                <a:latin typeface="Verdana" panose="020B0604030504040204" pitchFamily="34" charset="0"/>
              </a:rPr>
              <a:t>所指向的堆栈</a:t>
            </a:r>
            <a:r>
              <a:rPr lang="zh-CN" altLang="en-US" sz="2800" b="0" i="0" dirty="0">
                <a:solidFill>
                  <a:srgbClr val="4D4D4D"/>
                </a:solidFill>
                <a:effectLst/>
                <a:latin typeface="Verdana" panose="020B0604030504040204" pitchFamily="34" charset="0"/>
              </a:rPr>
              <a:t>，而当程序从异常模式返回时，则从对应的堆栈中恢复，采用这种方式可以</a:t>
            </a:r>
            <a:r>
              <a:rPr lang="zh-CN" altLang="en-US" sz="2800" b="1" i="0" dirty="0">
                <a:solidFill>
                  <a:srgbClr val="FF0000"/>
                </a:solidFill>
                <a:effectLst/>
                <a:latin typeface="Verdana" panose="020B0604030504040204" pitchFamily="34" charset="0"/>
              </a:rPr>
              <a:t>保证异常发生后程序的正常执行</a:t>
            </a:r>
            <a:r>
              <a:rPr lang="zh-CN" altLang="en-US" sz="2800" b="0" i="0" dirty="0">
                <a:solidFill>
                  <a:srgbClr val="4D4D4D"/>
                </a:solidFill>
                <a:effectLst/>
                <a:latin typeface="Verdana" panose="020B0604030504040204" pitchFamily="34" charset="0"/>
              </a:rPr>
              <a:t>。</a:t>
            </a:r>
            <a:br>
              <a:rPr lang="zh-CN" altLang="en-US" sz="2800" dirty="0"/>
            </a:br>
            <a:r>
              <a:rPr lang="en-US" altLang="zh-CN" sz="2800" b="0" i="0" dirty="0">
                <a:solidFill>
                  <a:srgbClr val="ED1C24"/>
                </a:solidFill>
                <a:effectLst/>
                <a:latin typeface="Verdana" panose="020B0604030504040204" pitchFamily="34" charset="0"/>
              </a:rPr>
              <a:t>R14</a:t>
            </a:r>
            <a:r>
              <a:rPr lang="zh-CN" altLang="en-US" sz="2800" b="0" i="0" dirty="0">
                <a:solidFill>
                  <a:srgbClr val="4D4D4D"/>
                </a:solidFill>
                <a:effectLst/>
                <a:latin typeface="Verdana" panose="020B0604030504040204" pitchFamily="34" charset="0"/>
              </a:rPr>
              <a:t>称为</a:t>
            </a:r>
            <a:r>
              <a:rPr lang="zh-CN" altLang="en-US" sz="2800" b="1" i="0" dirty="0">
                <a:solidFill>
                  <a:srgbClr val="FF0000"/>
                </a:solidFill>
                <a:effectLst/>
                <a:latin typeface="Verdana" panose="020B0604030504040204" pitchFamily="34" charset="0"/>
              </a:rPr>
              <a:t>子程序链接寄存器</a:t>
            </a:r>
            <a:r>
              <a:rPr lang="en-US" altLang="zh-CN" sz="2800" b="1" i="0" dirty="0">
                <a:solidFill>
                  <a:srgbClr val="FF0000"/>
                </a:solidFill>
                <a:effectLst/>
                <a:latin typeface="Verdana" panose="020B0604030504040204" pitchFamily="34" charset="0"/>
              </a:rPr>
              <a:t>LR</a:t>
            </a:r>
            <a:r>
              <a:rPr lang="en-US" altLang="zh-CN" sz="2800" b="0" i="0" dirty="0">
                <a:solidFill>
                  <a:srgbClr val="4D4D4D"/>
                </a:solidFill>
                <a:effectLst/>
                <a:latin typeface="Verdana" panose="020B0604030504040204" pitchFamily="34" charset="0"/>
              </a:rPr>
              <a:t>(Link Register),</a:t>
            </a:r>
            <a:r>
              <a:rPr lang="zh-CN" altLang="en-US" sz="2800" b="0" i="0" dirty="0">
                <a:solidFill>
                  <a:srgbClr val="4D4D4D"/>
                </a:solidFill>
                <a:effectLst/>
                <a:latin typeface="Verdana" panose="020B0604030504040204" pitchFamily="34" charset="0"/>
              </a:rPr>
              <a:t>当执行子程序调用指令</a:t>
            </a:r>
            <a:r>
              <a:rPr lang="en-US" altLang="zh-CN" sz="2800" b="0" i="0" dirty="0">
                <a:solidFill>
                  <a:srgbClr val="4D4D4D"/>
                </a:solidFill>
                <a:effectLst/>
                <a:latin typeface="Verdana" panose="020B0604030504040204" pitchFamily="34" charset="0"/>
              </a:rPr>
              <a:t>(BL)</a:t>
            </a:r>
            <a:r>
              <a:rPr lang="zh-CN" altLang="en-US" sz="2800" b="0" i="0" dirty="0">
                <a:solidFill>
                  <a:srgbClr val="4D4D4D"/>
                </a:solidFill>
                <a:effectLst/>
                <a:latin typeface="Verdana" panose="020B0604030504040204" pitchFamily="34" charset="0"/>
              </a:rPr>
              <a:t>时</a:t>
            </a:r>
            <a:r>
              <a:rPr lang="en-US" altLang="zh-CN" sz="2800" b="0" i="0" dirty="0">
                <a:solidFill>
                  <a:srgbClr val="4D4D4D"/>
                </a:solidFill>
                <a:effectLst/>
                <a:latin typeface="Verdana" panose="020B0604030504040204" pitchFamily="34" charset="0"/>
              </a:rPr>
              <a:t>,</a:t>
            </a:r>
            <a:r>
              <a:rPr lang="en-US" altLang="zh-CN" sz="2800" b="1" i="0" dirty="0">
                <a:solidFill>
                  <a:srgbClr val="FF0000"/>
                </a:solidFill>
                <a:effectLst/>
                <a:latin typeface="Verdana" panose="020B0604030504040204" pitchFamily="34" charset="0"/>
              </a:rPr>
              <a:t>R14</a:t>
            </a:r>
            <a:r>
              <a:rPr lang="zh-CN" altLang="en-US" sz="2800" b="1" i="0" dirty="0">
                <a:solidFill>
                  <a:srgbClr val="FF0000"/>
                </a:solidFill>
                <a:effectLst/>
                <a:latin typeface="Verdana" panose="020B0604030504040204" pitchFamily="34" charset="0"/>
              </a:rPr>
              <a:t>可得到</a:t>
            </a:r>
            <a:r>
              <a:rPr lang="en-US" altLang="zh-CN" sz="2800" b="1" i="0" dirty="0">
                <a:solidFill>
                  <a:srgbClr val="FF0000"/>
                </a:solidFill>
                <a:effectLst/>
                <a:latin typeface="Verdana" panose="020B0604030504040204" pitchFamily="34" charset="0"/>
              </a:rPr>
              <a:t>R15(</a:t>
            </a:r>
            <a:r>
              <a:rPr lang="zh-CN" altLang="en-US" sz="2800" b="1" i="0" dirty="0">
                <a:solidFill>
                  <a:srgbClr val="FF0000"/>
                </a:solidFill>
                <a:effectLst/>
                <a:latin typeface="Verdana" panose="020B0604030504040204" pitchFamily="34" charset="0"/>
              </a:rPr>
              <a:t>程序计数器</a:t>
            </a:r>
            <a:r>
              <a:rPr lang="en-US" altLang="zh-CN" sz="2800" b="1" i="0" dirty="0">
                <a:solidFill>
                  <a:srgbClr val="FF0000"/>
                </a:solidFill>
                <a:effectLst/>
                <a:latin typeface="Verdana" panose="020B0604030504040204" pitchFamily="34" charset="0"/>
              </a:rPr>
              <a:t>PC)</a:t>
            </a:r>
            <a:r>
              <a:rPr lang="zh-CN" altLang="en-US" sz="2800" b="1" i="0" dirty="0">
                <a:solidFill>
                  <a:srgbClr val="FF0000"/>
                </a:solidFill>
                <a:effectLst/>
                <a:latin typeface="Verdana" panose="020B0604030504040204" pitchFamily="34" charset="0"/>
              </a:rPr>
              <a:t>的备份</a:t>
            </a:r>
            <a:r>
              <a:rPr lang="en-US" altLang="zh-CN" sz="2800" b="0" i="0" dirty="0">
                <a:solidFill>
                  <a:srgbClr val="4D4D4D"/>
                </a:solidFill>
                <a:effectLst/>
                <a:latin typeface="Verdana" panose="020B0604030504040204" pitchFamily="34" charset="0"/>
              </a:rPr>
              <a:t>.</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1638105"/>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432FC7C-13B1-209B-5CA0-40AA043C2155}"/>
              </a:ext>
            </a:extLst>
          </p:cNvPr>
          <p:cNvSpPr txBox="1"/>
          <p:nvPr/>
        </p:nvSpPr>
        <p:spPr>
          <a:xfrm>
            <a:off x="1257299" y="2090171"/>
            <a:ext cx="9702054" cy="3046988"/>
          </a:xfrm>
          <a:prstGeom prst="rect">
            <a:avLst/>
          </a:prstGeom>
          <a:noFill/>
        </p:spPr>
        <p:txBody>
          <a:bodyPr wrap="square">
            <a:spAutoFit/>
          </a:bodyPr>
          <a:lstStyle/>
          <a:p>
            <a:pPr algn="l">
              <a:buFont typeface="Arial" panose="020B0604020202020204" pitchFamily="34" charset="0"/>
              <a:buChar char="•"/>
            </a:pPr>
            <a:r>
              <a:rPr lang="zh-CN" altLang="en-US" sz="2400" b="1" i="0" dirty="0">
                <a:effectLst/>
                <a:latin typeface="Georgia Pro" panose="02040502050405020303" pitchFamily="18" charset="0"/>
              </a:rPr>
              <a:t>普通中断模式（</a:t>
            </a:r>
            <a:r>
              <a:rPr lang="en-US" altLang="zh-CN" sz="2400" b="1" i="0" dirty="0" err="1">
                <a:effectLst/>
                <a:latin typeface="Georgia Pro" panose="02040502050405020303" pitchFamily="18" charset="0"/>
              </a:rPr>
              <a:t>irq</a:t>
            </a:r>
            <a:r>
              <a:rPr lang="zh-CN" altLang="en-US" sz="2400" b="1" i="0" dirty="0">
                <a:effectLst/>
                <a:latin typeface="Georgia Pro" panose="02040502050405020303" pitchFamily="18" charset="0"/>
              </a:rPr>
              <a:t>）</a:t>
            </a:r>
            <a:r>
              <a:rPr lang="zh-CN" altLang="en-US" sz="2400" b="0" i="0" dirty="0">
                <a:effectLst/>
                <a:latin typeface="Georgia Pro" panose="02040502050405020303" pitchFamily="18" charset="0"/>
              </a:rPr>
              <a:t>：一般中断模式也叫普通中断模式，用于处理一般的中断请求，通常在硬件产生中断信号之后</a:t>
            </a:r>
            <a:r>
              <a:rPr lang="zh-CN" altLang="en-US" sz="2400" b="0" i="0" dirty="0">
                <a:effectLst/>
                <a:highlight>
                  <a:srgbClr val="FFFF00"/>
                </a:highlight>
                <a:latin typeface="Georgia Pro" panose="02040502050405020303" pitchFamily="18" charset="0"/>
              </a:rPr>
              <a:t>自动</a:t>
            </a:r>
            <a:r>
              <a:rPr lang="zh-CN" altLang="en-US" sz="2400" b="0" i="0" dirty="0">
                <a:effectLst/>
                <a:latin typeface="Georgia Pro" panose="02040502050405020303" pitchFamily="18" charset="0"/>
              </a:rPr>
              <a:t>进入该模式，该模式可以自由访问系统硬件资源。</a:t>
            </a:r>
          </a:p>
          <a:p>
            <a:pPr algn="l">
              <a:buFont typeface="Arial" panose="020B0604020202020204" pitchFamily="34" charset="0"/>
              <a:buChar char="•"/>
            </a:pPr>
            <a:r>
              <a:rPr lang="zh-CN" altLang="en-US" sz="2400" b="1" i="0" dirty="0">
                <a:effectLst/>
                <a:latin typeface="Georgia Pro" panose="02040502050405020303" pitchFamily="18" charset="0"/>
              </a:rPr>
              <a:t>快速中断模式（</a:t>
            </a:r>
            <a:r>
              <a:rPr lang="en-US" altLang="zh-CN" sz="2400" b="1" i="0" dirty="0" err="1">
                <a:effectLst/>
                <a:latin typeface="Georgia Pro" panose="02040502050405020303" pitchFamily="18" charset="0"/>
              </a:rPr>
              <a:t>fiq</a:t>
            </a:r>
            <a:r>
              <a:rPr lang="zh-CN" altLang="en-US" sz="2400" b="1" i="0" dirty="0">
                <a:effectLst/>
                <a:latin typeface="Georgia Pro" panose="02040502050405020303" pitchFamily="18" charset="0"/>
              </a:rPr>
              <a:t>）</a:t>
            </a:r>
            <a:r>
              <a:rPr lang="zh-CN" altLang="en-US" sz="2400" b="0" i="0" dirty="0">
                <a:effectLst/>
                <a:latin typeface="Georgia Pro" panose="02040502050405020303" pitchFamily="18" charset="0"/>
              </a:rPr>
              <a:t>：快速中断模式是相对一般中断模式而言的，用来处理高优先级中断的模式，处理对时间要求比较紧急的中断请求，主要用于高速数据传输及通道处理中。</a:t>
            </a:r>
          </a:p>
          <a:p>
            <a:pPr algn="just"/>
            <a:r>
              <a:rPr lang="zh-CN" altLang="en-US" sz="2400" b="0" i="0" dirty="0">
                <a:effectLst/>
                <a:latin typeface="Georgia Pro" panose="02040502050405020303" pitchFamily="18" charset="0"/>
              </a:rPr>
              <a:t>此处分析</a:t>
            </a:r>
            <a:r>
              <a:rPr lang="zh-CN" altLang="en-US" sz="2400" b="0" i="0" dirty="0">
                <a:solidFill>
                  <a:schemeClr val="accent2"/>
                </a:solidFill>
                <a:effectLst/>
                <a:latin typeface="Georgia Pro" panose="02040502050405020303" pitchFamily="18" charset="0"/>
              </a:rPr>
              <a:t>普通中断模式</a:t>
            </a:r>
            <a:r>
              <a:rPr lang="zh-CN" altLang="en-US" sz="2400" b="0" i="0" dirty="0">
                <a:effectLst/>
                <a:latin typeface="Georgia Pro" panose="02040502050405020303" pitchFamily="18" charset="0"/>
              </a:rPr>
              <a:t>下的任务切换过程。</a:t>
            </a:r>
            <a:endParaRPr lang="en-US" altLang="zh-CN" sz="2400" b="0" i="0" dirty="0">
              <a:effectLst/>
              <a:latin typeface="Georgia Pro" panose="02040502050405020303" pitchFamily="18" charset="0"/>
            </a:endParaRPr>
          </a:p>
          <a:p>
            <a:pPr algn="just"/>
            <a:endParaRPr lang="zh-CN" altLang="en-US" sz="2400" b="0" i="0" dirty="0">
              <a:effectLst/>
              <a:latin typeface="Georgia Pro" panose="02040502050405020303" pitchFamily="18" charset="0"/>
            </a:endParaRPr>
          </a:p>
        </p:txBody>
      </p:sp>
    </p:spTree>
    <p:extLst>
      <p:ext uri="{BB962C8B-B14F-4D97-AF65-F5344CB8AC3E}">
        <p14:creationId xmlns:p14="http://schemas.microsoft.com/office/powerpoint/2010/main" val="2130061100"/>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A040D7-B505-B4E7-A429-29C9FA75D6DE}"/>
              </a:ext>
            </a:extLst>
          </p:cNvPr>
          <p:cNvSpPr txBox="1"/>
          <p:nvPr/>
        </p:nvSpPr>
        <p:spPr>
          <a:xfrm>
            <a:off x="2694163" y="4174244"/>
            <a:ext cx="4934551" cy="412934"/>
          </a:xfrm>
          <a:prstGeom prst="rect">
            <a:avLst/>
          </a:prstGeom>
          <a:noFill/>
        </p:spPr>
        <p:txBody>
          <a:bodyPr wrap="square">
            <a:spAutoFit/>
          </a:bodyPr>
          <a:lstStyle>
            <a:defPPr>
              <a:defRPr lang="zh-CN"/>
            </a:defPPr>
            <a:lvl1pPr>
              <a:defRPr sz="1400">
                <a:solidFill>
                  <a:schemeClr val="tx1">
                    <a:lumMod val="75000"/>
                    <a:lumOff val="25000"/>
                  </a:schemeClr>
                </a:solidFill>
                <a:latin typeface="仓耳玄三M W05" panose="02020400000000000000" pitchFamily="18" charset="-122"/>
                <a:ea typeface="仓耳玄三M W05" panose="02020400000000000000" pitchFamily="18" charset="-122"/>
              </a:defRPr>
            </a:lvl1pPr>
          </a:lstStyle>
          <a:p>
            <a:pPr algn="ctr">
              <a:lnSpc>
                <a:spcPts val="2500"/>
              </a:lnSpc>
            </a:pPr>
            <a:r>
              <a:rPr lang="zh-CN" altLang="en-US" sz="2400" dirty="0">
                <a:latin typeface="华文中宋" panose="02010600040101010101" pitchFamily="2" charset="-122"/>
                <a:ea typeface="华文中宋" panose="02010600040101010101" pitchFamily="2" charset="-122"/>
              </a:rPr>
              <a:t>陈   子   涵</a:t>
            </a:r>
          </a:p>
        </p:txBody>
      </p:sp>
      <p:sp>
        <p:nvSpPr>
          <p:cNvPr id="4" name="Rectangle 24">
            <a:extLst>
              <a:ext uri="{FF2B5EF4-FFF2-40B4-BE49-F238E27FC236}">
                <a16:creationId xmlns:a16="http://schemas.microsoft.com/office/drawing/2014/main" id="{7978D5DB-6CB0-6E55-D90C-2170D17C55EE}"/>
              </a:ext>
            </a:extLst>
          </p:cNvPr>
          <p:cNvSpPr/>
          <p:nvPr/>
        </p:nvSpPr>
        <p:spPr>
          <a:xfrm>
            <a:off x="1845271" y="2780928"/>
            <a:ext cx="1183469" cy="1045574"/>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5" name="TextBox 25">
            <a:extLst>
              <a:ext uri="{FF2B5EF4-FFF2-40B4-BE49-F238E27FC236}">
                <a16:creationId xmlns:a16="http://schemas.microsoft.com/office/drawing/2014/main" id="{26DD70E4-0DFB-4083-7945-30562D38E878}"/>
              </a:ext>
            </a:extLst>
          </p:cNvPr>
          <p:cNvSpPr txBox="1"/>
          <p:nvPr/>
        </p:nvSpPr>
        <p:spPr>
          <a:xfrm>
            <a:off x="2052720" y="3011327"/>
            <a:ext cx="853558"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600" dirty="0">
                <a:solidFill>
                  <a:schemeClr val="bg1"/>
                </a:solidFill>
                <a:latin typeface="Arial Black"/>
              </a:rPr>
              <a:t>02</a:t>
            </a:r>
            <a:endParaRPr lang="zh-CN" sz="3600" dirty="0">
              <a:solidFill>
                <a:schemeClr val="bg1"/>
              </a:solidFill>
              <a:latin typeface="Arial Black"/>
            </a:endParaRPr>
          </a:p>
        </p:txBody>
      </p:sp>
      <p:sp>
        <p:nvSpPr>
          <p:cNvPr id="6" name="Rectangle 26">
            <a:extLst>
              <a:ext uri="{FF2B5EF4-FFF2-40B4-BE49-F238E27FC236}">
                <a16:creationId xmlns:a16="http://schemas.microsoft.com/office/drawing/2014/main" id="{97D2C4D6-24B1-EE3D-9F3B-C82658CB2DC2}"/>
              </a:ext>
            </a:extLst>
          </p:cNvPr>
          <p:cNvSpPr/>
          <p:nvPr/>
        </p:nvSpPr>
        <p:spPr>
          <a:xfrm>
            <a:off x="4009790" y="2780877"/>
            <a:ext cx="5029375" cy="1045625"/>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1" name="TextBox 27">
            <a:extLst>
              <a:ext uri="{FF2B5EF4-FFF2-40B4-BE49-F238E27FC236}">
                <a16:creationId xmlns:a16="http://schemas.microsoft.com/office/drawing/2014/main" id="{C301F59E-C65F-23D0-9690-E62A8CA28048}"/>
              </a:ext>
            </a:extLst>
          </p:cNvPr>
          <p:cNvSpPr txBox="1"/>
          <p:nvPr/>
        </p:nvSpPr>
        <p:spPr>
          <a:xfrm>
            <a:off x="4386816" y="3011327"/>
            <a:ext cx="3916552"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3600" b="1" dirty="0">
                <a:solidFill>
                  <a:schemeClr val="bg1"/>
                </a:solidFill>
                <a:latin typeface="微软雅黑"/>
                <a:ea typeface="微软雅黑"/>
              </a:rPr>
              <a:t>中断相关软件概念</a:t>
            </a:r>
            <a:endParaRPr lang="zh-CN" sz="3600" b="1" dirty="0">
              <a:solidFill>
                <a:schemeClr val="bg1"/>
              </a:solidFill>
              <a:latin typeface="微软雅黑"/>
              <a:ea typeface="微软雅黑"/>
            </a:endParaRPr>
          </a:p>
        </p:txBody>
      </p:sp>
    </p:spTree>
    <p:extLst>
      <p:ext uri="{BB962C8B-B14F-4D97-AF65-F5344CB8AC3E}">
        <p14:creationId xmlns:p14="http://schemas.microsoft.com/office/powerpoint/2010/main" val="1108823913"/>
      </p:ext>
    </p:extLst>
  </p:cSld>
  <p:clrMapOvr>
    <a:masterClrMapping/>
  </p:clrMapOvr>
  <mc:AlternateContent xmlns:mc="http://schemas.openxmlformats.org/markup-compatibility/2006" xmlns:p14="http://schemas.microsoft.com/office/powerpoint/2010/main">
    <mc:Choice Requires="p14">
      <p:transition spd="slow" p14:dur="1750" advClick="0" advTm="0">
        <p14:flip dir="r"/>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77424" y="147839"/>
            <a:ext cx="5050970"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引入：中断基本概念</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2257319" y="1922129"/>
            <a:ext cx="4210229" cy="330283"/>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dirty="0"/>
          </a:p>
        </p:txBody>
      </p:sp>
      <p:sp>
        <p:nvSpPr>
          <p:cNvPr id="16" name="矩形: 圆角 15">
            <a:extLst>
              <a:ext uri="{FF2B5EF4-FFF2-40B4-BE49-F238E27FC236}">
                <a16:creationId xmlns:a16="http://schemas.microsoft.com/office/drawing/2014/main" id="{4A12A3C1-80AD-4A73-988A-BE5116827595}"/>
              </a:ext>
            </a:extLst>
          </p:cNvPr>
          <p:cNvSpPr/>
          <p:nvPr/>
        </p:nvSpPr>
        <p:spPr>
          <a:xfrm>
            <a:off x="731995" y="1128699"/>
            <a:ext cx="1116711" cy="521935"/>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仓耳玄三M W05" panose="02020400000000000000" pitchFamily="18" charset="-122"/>
                <a:ea typeface="仓耳玄三M W05" panose="02020400000000000000" pitchFamily="18" charset="-122"/>
              </a:rPr>
              <a:t>中断号</a:t>
            </a:r>
          </a:p>
        </p:txBody>
      </p:sp>
      <p:sp>
        <p:nvSpPr>
          <p:cNvPr id="20" name="矩形: 圆角 19">
            <a:extLst>
              <a:ext uri="{FF2B5EF4-FFF2-40B4-BE49-F238E27FC236}">
                <a16:creationId xmlns:a16="http://schemas.microsoft.com/office/drawing/2014/main" id="{78C08A76-ECE7-4034-80EB-4E7FC52EAAD0}"/>
              </a:ext>
            </a:extLst>
          </p:cNvPr>
          <p:cNvSpPr/>
          <p:nvPr/>
        </p:nvSpPr>
        <p:spPr>
          <a:xfrm>
            <a:off x="582163" y="2211335"/>
            <a:ext cx="1416374" cy="521935"/>
          </a:xfrm>
          <a:prstGeom prst="roundRect">
            <a:avLst>
              <a:gd name="adj" fmla="val 7779"/>
            </a:avLst>
          </a:prstGeom>
          <a:solidFill>
            <a:srgbClr val="C3A67E"/>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仓耳玄三M W05" panose="02020400000000000000" pitchFamily="18" charset="-122"/>
                <a:ea typeface="仓耳玄三M W05" panose="02020400000000000000" pitchFamily="18" charset="-122"/>
              </a:rPr>
              <a:t>中断优先级</a:t>
            </a:r>
            <a:endParaRPr lang="zh-CN" altLang="en-US" sz="1200" dirty="0">
              <a:solidFill>
                <a:schemeClr val="bg1"/>
              </a:solidFill>
              <a:latin typeface="仓耳玄三M W05" panose="02020400000000000000" pitchFamily="18" charset="-122"/>
              <a:ea typeface="仓耳玄三M W05" panose="02020400000000000000" pitchFamily="18" charset="-122"/>
            </a:endParaRPr>
          </a:p>
        </p:txBody>
      </p:sp>
      <p:sp>
        <p:nvSpPr>
          <p:cNvPr id="26" name="矩形: 圆角 25">
            <a:extLst>
              <a:ext uri="{FF2B5EF4-FFF2-40B4-BE49-F238E27FC236}">
                <a16:creationId xmlns:a16="http://schemas.microsoft.com/office/drawing/2014/main" id="{8327F391-FB56-4BA5-BF14-5FDAA56DB50C}"/>
              </a:ext>
            </a:extLst>
          </p:cNvPr>
          <p:cNvSpPr/>
          <p:nvPr/>
        </p:nvSpPr>
        <p:spPr>
          <a:xfrm>
            <a:off x="477328" y="3325938"/>
            <a:ext cx="1626043" cy="521935"/>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仓耳玄三M W05" panose="02020400000000000000" pitchFamily="18" charset="-122"/>
                <a:ea typeface="仓耳玄三M W05" panose="02020400000000000000" pitchFamily="18" charset="-122"/>
              </a:rPr>
              <a:t>中断处理程序</a:t>
            </a:r>
          </a:p>
        </p:txBody>
      </p:sp>
      <p:sp>
        <p:nvSpPr>
          <p:cNvPr id="6" name="文本框 5">
            <a:extLst>
              <a:ext uri="{FF2B5EF4-FFF2-40B4-BE49-F238E27FC236}">
                <a16:creationId xmlns:a16="http://schemas.microsoft.com/office/drawing/2014/main" id="{7DCADB19-70D4-3B6C-F6AF-39BF33024181}"/>
              </a:ext>
            </a:extLst>
          </p:cNvPr>
          <p:cNvSpPr txBox="1"/>
          <p:nvPr/>
        </p:nvSpPr>
        <p:spPr>
          <a:xfrm>
            <a:off x="2257319" y="1055395"/>
            <a:ext cx="10014857" cy="1446550"/>
          </a:xfrm>
          <a:prstGeom prst="rect">
            <a:avLst/>
          </a:prstGeom>
          <a:noFill/>
        </p:spPr>
        <p:txBody>
          <a:bodyPr wrap="square">
            <a:spAutoFit/>
          </a:bodyPr>
          <a:lstStyle/>
          <a:p>
            <a:pPr algn="l"/>
            <a:r>
              <a:rPr lang="zh-CN" altLang="en-US" sz="2000" b="0" i="0" dirty="0">
                <a:solidFill>
                  <a:srgbClr val="252B3A"/>
                </a:solidFill>
                <a:effectLst/>
                <a:latin typeface="Microsoft YaHei" panose="020B0503020204020204" pitchFamily="34" charset="-122"/>
                <a:ea typeface="Microsoft YaHei" panose="020B0503020204020204" pitchFamily="34" charset="-122"/>
              </a:rPr>
              <a:t>每个中断请求信号都会有特定的标志，使得计算机能够判断是哪个设备提出的中断请求，这个标志就是中断号。</a:t>
            </a:r>
          </a:p>
          <a:p>
            <a:br>
              <a:rPr lang="zh-CN" altLang="en-US" sz="2400" b="0" i="0" dirty="0">
                <a:solidFill>
                  <a:srgbClr val="24292E"/>
                </a:solidFill>
                <a:effectLst/>
                <a:latin typeface="Microsoft YaHei" panose="020B0503020204020204" pitchFamily="34" charset="-122"/>
                <a:ea typeface="Microsoft YaHei" panose="020B0503020204020204" pitchFamily="34" charset="-122"/>
              </a:rPr>
            </a:br>
            <a:endParaRPr lang="zh-CN" altLang="en-US" sz="2400" dirty="0"/>
          </a:p>
        </p:txBody>
      </p:sp>
      <p:sp>
        <p:nvSpPr>
          <p:cNvPr id="12" name="文本框 11">
            <a:extLst>
              <a:ext uri="{FF2B5EF4-FFF2-40B4-BE49-F238E27FC236}">
                <a16:creationId xmlns:a16="http://schemas.microsoft.com/office/drawing/2014/main" id="{9CCEB748-7021-6AFC-2AF2-51A92D150B10}"/>
              </a:ext>
            </a:extLst>
          </p:cNvPr>
          <p:cNvSpPr txBox="1"/>
          <p:nvPr/>
        </p:nvSpPr>
        <p:spPr>
          <a:xfrm>
            <a:off x="2257318" y="2098669"/>
            <a:ext cx="9906001" cy="707886"/>
          </a:xfrm>
          <a:prstGeom prst="rect">
            <a:avLst/>
          </a:prstGeom>
          <a:noFill/>
        </p:spPr>
        <p:txBody>
          <a:bodyPr wrap="square">
            <a:spAutoFit/>
          </a:bodyPr>
          <a:lstStyle/>
          <a:p>
            <a:r>
              <a:rPr lang="zh-CN" altLang="en-US" sz="2000" b="0" i="0" dirty="0">
                <a:solidFill>
                  <a:srgbClr val="252B3A"/>
                </a:solidFill>
                <a:effectLst/>
                <a:latin typeface="Microsoft YaHei" panose="020B0503020204020204" pitchFamily="34" charset="-122"/>
                <a:ea typeface="Microsoft YaHei" panose="020B0503020204020204" pitchFamily="34" charset="-122"/>
              </a:rPr>
              <a:t>为使系统能够及时响应并处理所有中断，系统根据中断时间的重要性和紧迫程度，将中断源分为若干个级别，称作中断优先级。</a:t>
            </a:r>
            <a:endParaRPr lang="zh-CN" altLang="en-US" sz="2000" dirty="0"/>
          </a:p>
        </p:txBody>
      </p:sp>
      <p:sp>
        <p:nvSpPr>
          <p:cNvPr id="15" name="Rectangle 3">
            <a:extLst>
              <a:ext uri="{FF2B5EF4-FFF2-40B4-BE49-F238E27FC236}">
                <a16:creationId xmlns:a16="http://schemas.microsoft.com/office/drawing/2014/main" id="{A551CDEA-105C-14C5-7FBF-26F3D1545B6D}"/>
              </a:ext>
            </a:extLst>
          </p:cNvPr>
          <p:cNvSpPr>
            <a:spLocks noChangeArrowheads="1"/>
          </p:cNvSpPr>
          <p:nvPr/>
        </p:nvSpPr>
        <p:spPr bwMode="auto">
          <a:xfrm>
            <a:off x="2246151" y="3294115"/>
            <a:ext cx="9906001" cy="61555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35" tIns="0" rIns="7935"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2000" dirty="0">
                <a:solidFill>
                  <a:srgbClr val="252B3A"/>
                </a:solidFill>
                <a:latin typeface="Microsoft YaHei" panose="020B0503020204020204" pitchFamily="34" charset="-122"/>
                <a:ea typeface="Microsoft YaHei" panose="020B0503020204020204" pitchFamily="34" charset="-122"/>
              </a:rPr>
              <a:t>当外设产生中断请求后，CPU暂停当前的任务，转而响应中断申请，即执行中断处理程</a:t>
            </a:r>
            <a:endParaRPr lang="en-US" altLang="zh-CN" sz="2000" dirty="0">
              <a:solidFill>
                <a:srgbClr val="252B3A"/>
              </a:solidFill>
              <a:latin typeface="Microsoft YaHei" panose="020B0503020204020204" pitchFamily="34" charset="-122"/>
              <a:ea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sz="2000" dirty="0">
                <a:solidFill>
                  <a:srgbClr val="252B3A"/>
                </a:solidFill>
                <a:latin typeface="Microsoft YaHei" panose="020B0503020204020204" pitchFamily="34" charset="-122"/>
                <a:ea typeface="Microsoft YaHei" panose="020B0503020204020204" pitchFamily="34" charset="-122"/>
              </a:rPr>
              <a:t>序。产生中断的每个设备都有相应的中断处理程序。 </a:t>
            </a:r>
          </a:p>
        </p:txBody>
      </p:sp>
      <p:sp>
        <p:nvSpPr>
          <p:cNvPr id="2" name="矩形: 圆角 1">
            <a:extLst>
              <a:ext uri="{FF2B5EF4-FFF2-40B4-BE49-F238E27FC236}">
                <a16:creationId xmlns:a16="http://schemas.microsoft.com/office/drawing/2014/main" id="{3DAA8653-2836-8DAC-63D0-E6AC8EA2C211}"/>
              </a:ext>
            </a:extLst>
          </p:cNvPr>
          <p:cNvSpPr/>
          <p:nvPr/>
        </p:nvSpPr>
        <p:spPr>
          <a:xfrm>
            <a:off x="742173" y="4352408"/>
            <a:ext cx="1299471" cy="521935"/>
          </a:xfrm>
          <a:prstGeom prst="roundRect">
            <a:avLst>
              <a:gd name="adj" fmla="val 7779"/>
            </a:avLst>
          </a:prstGeom>
          <a:solidFill>
            <a:srgbClr val="C3A67E"/>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仓耳玄三M W05" panose="02020400000000000000" pitchFamily="18" charset="-122"/>
                <a:ea typeface="仓耳玄三M W05" panose="02020400000000000000" pitchFamily="18" charset="-122"/>
              </a:rPr>
              <a:t>中断共享</a:t>
            </a:r>
          </a:p>
        </p:txBody>
      </p:sp>
      <p:sp>
        <p:nvSpPr>
          <p:cNvPr id="3" name="Rectangle 5">
            <a:extLst>
              <a:ext uri="{FF2B5EF4-FFF2-40B4-BE49-F238E27FC236}">
                <a16:creationId xmlns:a16="http://schemas.microsoft.com/office/drawing/2014/main" id="{69645010-99DF-DE91-DEB4-B75E7EA8F744}"/>
              </a:ext>
            </a:extLst>
          </p:cNvPr>
          <p:cNvSpPr>
            <a:spLocks noChangeArrowheads="1"/>
          </p:cNvSpPr>
          <p:nvPr/>
        </p:nvSpPr>
        <p:spPr bwMode="auto">
          <a:xfrm>
            <a:off x="2246151" y="4181929"/>
            <a:ext cx="9826065" cy="1538883"/>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35" tIns="0" rIns="7935" bIns="0" numCol="1" anchor="ctr" anchorCtr="0" compatLnSpc="1">
            <a:prstTxWarp prst="textNoShape">
              <a:avLst/>
            </a:prstTxWarp>
            <a:spAutoFit/>
          </a:bodyPr>
          <a:lstStyle/>
          <a:p>
            <a:pPr lvl="0" eaLnBrk="0" fontAlgn="base" hangingPunct="0">
              <a:spcBef>
                <a:spcPct val="0"/>
              </a:spcBef>
              <a:spcAft>
                <a:spcPct val="0"/>
              </a:spcAft>
            </a:pPr>
            <a:r>
              <a:rPr lang="zh-CN" altLang="en-US" sz="2000" dirty="0">
                <a:solidFill>
                  <a:srgbClr val="252B3A"/>
                </a:solidFill>
                <a:latin typeface="Microsoft YaHei" panose="020B0503020204020204" pitchFamily="34" charset="-122"/>
                <a:ea typeface="Microsoft YaHei" panose="020B0503020204020204" pitchFamily="34" charset="-122"/>
              </a:rPr>
              <a:t>当外设较少时，可以实现一个外设对应一个中断号，但为了支持更多的硬件设备，可以让多个设备共享一个中断号，共享同一个中断号的中断处理程序形成一个链表。当外部设备产生中断申请时，系统会遍历中断号对应的中断处理程序链表，直到找到对应设备的中断处理程序。在遍历执行过程中，各中断处理程序可以通过检测设备</a:t>
            </a:r>
            <a:r>
              <a:rPr lang="en-US" altLang="zh-CN" sz="2000" dirty="0">
                <a:solidFill>
                  <a:srgbClr val="252B3A"/>
                </a:solidFill>
                <a:latin typeface="Microsoft YaHei" panose="020B0503020204020204" pitchFamily="34" charset="-122"/>
                <a:ea typeface="Microsoft YaHei" panose="020B0503020204020204" pitchFamily="34" charset="-122"/>
              </a:rPr>
              <a:t>ID</a:t>
            </a:r>
            <a:r>
              <a:rPr lang="zh-CN" altLang="en-US" sz="2000" dirty="0">
                <a:solidFill>
                  <a:srgbClr val="252B3A"/>
                </a:solidFill>
                <a:latin typeface="Microsoft YaHei" panose="020B0503020204020204" pitchFamily="34" charset="-122"/>
                <a:ea typeface="Microsoft YaHei" panose="020B0503020204020204" pitchFamily="34" charset="-122"/>
              </a:rPr>
              <a:t>，判断是否是这个中断处理程序对应的设备发生中断。</a:t>
            </a:r>
            <a:endParaRPr lang="zh-CN" altLang="zh-CN" sz="2000" dirty="0">
              <a:solidFill>
                <a:srgbClr val="252B3A"/>
              </a:solidFill>
              <a:latin typeface="Microsoft YaHei" panose="020B0503020204020204" pitchFamily="34" charset="-122"/>
              <a:ea typeface="Microsoft YaHei" panose="020B0503020204020204" pitchFamily="34" charset="-122"/>
            </a:endParaRPr>
          </a:p>
        </p:txBody>
      </p:sp>
      <p:sp>
        <p:nvSpPr>
          <p:cNvPr id="4" name="Textbox 1">
            <a:extLst>
              <a:ext uri="{FF2B5EF4-FFF2-40B4-BE49-F238E27FC236}">
                <a16:creationId xmlns:a16="http://schemas.microsoft.com/office/drawing/2014/main" id="{8BD93265-3D9A-91A5-2D82-50858C0D66BF}"/>
              </a:ext>
            </a:extLst>
          </p:cNvPr>
          <p:cNvSpPr/>
          <p:nvPr/>
        </p:nvSpPr>
        <p:spPr>
          <a:xfrm>
            <a:off x="2007175" y="5873890"/>
            <a:ext cx="8288323"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如何区分共享一个中断号的外部设备？</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Tree>
    <p:extLst>
      <p:ext uri="{BB962C8B-B14F-4D97-AF65-F5344CB8AC3E}">
        <p14:creationId xmlns:p14="http://schemas.microsoft.com/office/powerpoint/2010/main" val="610405293"/>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22" presetClass="entr" presetSubtype="8"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750" fill="hold"/>
                                        <p:tgtEl>
                                          <p:spTgt spid="16"/>
                                        </p:tgtEl>
                                        <p:attrNameLst>
                                          <p:attrName>ppt_w</p:attrName>
                                        </p:attrNameLst>
                                      </p:cBhvr>
                                      <p:tavLst>
                                        <p:tav tm="0">
                                          <p:val>
                                            <p:fltVal val="0"/>
                                          </p:val>
                                        </p:tav>
                                        <p:tav tm="100000">
                                          <p:val>
                                            <p:strVal val="#ppt_w"/>
                                          </p:val>
                                        </p:tav>
                                      </p:tavLst>
                                    </p:anim>
                                    <p:anim calcmode="lin" valueType="num">
                                      <p:cBhvr>
                                        <p:cTn id="18" dur="750" fill="hold"/>
                                        <p:tgtEl>
                                          <p:spTgt spid="16"/>
                                        </p:tgtEl>
                                        <p:attrNameLst>
                                          <p:attrName>ppt_h</p:attrName>
                                        </p:attrNameLst>
                                      </p:cBhvr>
                                      <p:tavLst>
                                        <p:tav tm="0">
                                          <p:val>
                                            <p:fltVal val="0"/>
                                          </p:val>
                                        </p:tav>
                                        <p:tav tm="100000">
                                          <p:val>
                                            <p:strVal val="#ppt_h"/>
                                          </p:val>
                                        </p:tav>
                                      </p:tavLst>
                                    </p:anim>
                                    <p:animEffect transition="in" filter="fade">
                                      <p:cBhvr>
                                        <p:cTn id="19" dur="75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750" fill="hold"/>
                                        <p:tgtEl>
                                          <p:spTgt spid="26"/>
                                        </p:tgtEl>
                                        <p:attrNameLst>
                                          <p:attrName>ppt_w</p:attrName>
                                        </p:attrNameLst>
                                      </p:cBhvr>
                                      <p:tavLst>
                                        <p:tav tm="0">
                                          <p:val>
                                            <p:fltVal val="0"/>
                                          </p:val>
                                        </p:tav>
                                        <p:tav tm="100000">
                                          <p:val>
                                            <p:strVal val="#ppt_w"/>
                                          </p:val>
                                        </p:tav>
                                      </p:tavLst>
                                    </p:anim>
                                    <p:anim calcmode="lin" valueType="num">
                                      <p:cBhvr>
                                        <p:cTn id="28" dur="750" fill="hold"/>
                                        <p:tgtEl>
                                          <p:spTgt spid="26"/>
                                        </p:tgtEl>
                                        <p:attrNameLst>
                                          <p:attrName>ppt_h</p:attrName>
                                        </p:attrNameLst>
                                      </p:cBhvr>
                                      <p:tavLst>
                                        <p:tav tm="0">
                                          <p:val>
                                            <p:fltVal val="0"/>
                                          </p:val>
                                        </p:tav>
                                        <p:tav tm="100000">
                                          <p:val>
                                            <p:strVal val="#ppt_h"/>
                                          </p:val>
                                        </p:tav>
                                      </p:tavLst>
                                    </p:anim>
                                    <p:animEffect transition="in" filter="fade">
                                      <p:cBhvr>
                                        <p:cTn id="29" dur="750"/>
                                        <p:tgtEl>
                                          <p:spTgt spid="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750" fill="hold"/>
                                        <p:tgtEl>
                                          <p:spTgt spid="2"/>
                                        </p:tgtEl>
                                        <p:attrNameLst>
                                          <p:attrName>ppt_w</p:attrName>
                                        </p:attrNameLst>
                                      </p:cBhvr>
                                      <p:tavLst>
                                        <p:tav tm="0">
                                          <p:val>
                                            <p:fltVal val="0"/>
                                          </p:val>
                                        </p:tav>
                                        <p:tav tm="100000">
                                          <p:val>
                                            <p:strVal val="#ppt_w"/>
                                          </p:val>
                                        </p:tav>
                                      </p:tavLst>
                                    </p:anim>
                                    <p:anim calcmode="lin" valueType="num">
                                      <p:cBhvr>
                                        <p:cTn id="33" dur="750" fill="hold"/>
                                        <p:tgtEl>
                                          <p:spTgt spid="2"/>
                                        </p:tgtEl>
                                        <p:attrNameLst>
                                          <p:attrName>ppt_h</p:attrName>
                                        </p:attrNameLst>
                                      </p:cBhvr>
                                      <p:tavLst>
                                        <p:tav tm="0">
                                          <p:val>
                                            <p:fltVal val="0"/>
                                          </p:val>
                                        </p:tav>
                                        <p:tav tm="100000">
                                          <p:val>
                                            <p:strVal val="#ppt_h"/>
                                          </p:val>
                                        </p:tav>
                                      </p:tavLst>
                                    </p:anim>
                                    <p:animEffect transition="in" filter="fade">
                                      <p:cBhvr>
                                        <p:cTn id="34" dur="75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750" fill="hold"/>
                                        <p:tgtEl>
                                          <p:spTgt spid="4"/>
                                        </p:tgtEl>
                                        <p:attrNameLst>
                                          <p:attrName>ppt_w</p:attrName>
                                        </p:attrNameLst>
                                      </p:cBhvr>
                                      <p:tavLst>
                                        <p:tav tm="0">
                                          <p:val>
                                            <p:fltVal val="0"/>
                                          </p:val>
                                        </p:tav>
                                        <p:tav tm="100000">
                                          <p:val>
                                            <p:strVal val="#ppt_w"/>
                                          </p:val>
                                        </p:tav>
                                      </p:tavLst>
                                    </p:anim>
                                    <p:anim calcmode="lin" valueType="num">
                                      <p:cBhvr>
                                        <p:cTn id="40" dur="750" fill="hold"/>
                                        <p:tgtEl>
                                          <p:spTgt spid="4"/>
                                        </p:tgtEl>
                                        <p:attrNameLst>
                                          <p:attrName>ppt_h</p:attrName>
                                        </p:attrNameLst>
                                      </p:cBhvr>
                                      <p:tavLst>
                                        <p:tav tm="0">
                                          <p:val>
                                            <p:fltVal val="0"/>
                                          </p:val>
                                        </p:tav>
                                        <p:tav tm="100000">
                                          <p:val>
                                            <p:strVal val="#ppt_h"/>
                                          </p:val>
                                        </p:tav>
                                      </p:tavLst>
                                    </p:anim>
                                    <p:animEffect transition="in" filter="fade">
                                      <p:cBhvr>
                                        <p:cTn id="41"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6" grpId="0" animBg="1"/>
      <p:bldP spid="20" grpId="0" animBg="1"/>
      <p:bldP spid="26" grpId="0" animBg="1"/>
      <p:bldP spid="2"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4955" y="150014"/>
            <a:ext cx="6734330"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中断响应过程中的中断向量表</a:t>
            </a:r>
            <a:endParaRPr lang="en-US" altLang="zh-CN"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2257319" y="1922129"/>
            <a:ext cx="4210229" cy="330283"/>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dirty="0"/>
          </a:p>
        </p:txBody>
      </p:sp>
      <p:sp>
        <p:nvSpPr>
          <p:cNvPr id="22" name="矩形: 圆角 21">
            <a:extLst>
              <a:ext uri="{FF2B5EF4-FFF2-40B4-BE49-F238E27FC236}">
                <a16:creationId xmlns:a16="http://schemas.microsoft.com/office/drawing/2014/main" id="{4FB39A3E-6B7D-4F01-AC9D-D7D11F801CA1}"/>
              </a:ext>
            </a:extLst>
          </p:cNvPr>
          <p:cNvSpPr/>
          <p:nvPr/>
        </p:nvSpPr>
        <p:spPr>
          <a:xfrm>
            <a:off x="303964" y="2147457"/>
            <a:ext cx="1416374" cy="521935"/>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pc="0" dirty="0">
                <a:solidFill>
                  <a:schemeClr val="bg1"/>
                </a:solidFill>
                <a:latin typeface="仓耳玄三M W05" panose="02020400000000000000" pitchFamily="18" charset="-122"/>
                <a:ea typeface="仓耳玄三M W05" panose="02020400000000000000" pitchFamily="18" charset="-122"/>
              </a:rPr>
              <a:t>中断向量表</a:t>
            </a:r>
            <a:endParaRPr lang="zh-CN" altLang="en-US" dirty="0">
              <a:solidFill>
                <a:schemeClr val="bg1"/>
              </a:solidFill>
              <a:latin typeface="仓耳玄三M W05" panose="02020400000000000000" pitchFamily="18" charset="-122"/>
              <a:ea typeface="仓耳玄三M W05" panose="02020400000000000000" pitchFamily="18" charset="-122"/>
            </a:endParaRPr>
          </a:p>
        </p:txBody>
      </p:sp>
      <p:sp>
        <p:nvSpPr>
          <p:cNvPr id="24" name="矩形: 圆角 23">
            <a:extLst>
              <a:ext uri="{FF2B5EF4-FFF2-40B4-BE49-F238E27FC236}">
                <a16:creationId xmlns:a16="http://schemas.microsoft.com/office/drawing/2014/main" id="{262F9828-32DC-401C-A7C9-EB4AD9EF00E5}"/>
              </a:ext>
            </a:extLst>
          </p:cNvPr>
          <p:cNvSpPr/>
          <p:nvPr/>
        </p:nvSpPr>
        <p:spPr>
          <a:xfrm>
            <a:off x="420472" y="1261337"/>
            <a:ext cx="1183358" cy="521935"/>
          </a:xfrm>
          <a:prstGeom prst="roundRect">
            <a:avLst>
              <a:gd name="adj" fmla="val 8272"/>
            </a:avLst>
          </a:prstGeom>
          <a:solidFill>
            <a:srgbClr val="C3A67E"/>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仓耳玄三M W05" panose="02020400000000000000" pitchFamily="18" charset="-122"/>
                <a:ea typeface="仓耳玄三M W05" panose="02020400000000000000" pitchFamily="18" charset="-122"/>
              </a:rPr>
              <a:t>中断向量</a:t>
            </a:r>
          </a:p>
        </p:txBody>
      </p:sp>
      <p:sp>
        <p:nvSpPr>
          <p:cNvPr id="21" name="文本框 20">
            <a:extLst>
              <a:ext uri="{FF2B5EF4-FFF2-40B4-BE49-F238E27FC236}">
                <a16:creationId xmlns:a16="http://schemas.microsoft.com/office/drawing/2014/main" id="{5AC79978-9193-3A95-D2B7-CCAAA36DBAE9}"/>
              </a:ext>
            </a:extLst>
          </p:cNvPr>
          <p:cNvSpPr txBox="1"/>
          <p:nvPr/>
        </p:nvSpPr>
        <p:spPr>
          <a:xfrm>
            <a:off x="2061478" y="1337638"/>
            <a:ext cx="6734330" cy="369332"/>
          </a:xfrm>
          <a:prstGeom prst="rect">
            <a:avLst/>
          </a:prstGeom>
          <a:noFill/>
        </p:spPr>
        <p:txBody>
          <a:bodyPr wrap="square">
            <a:spAutoFit/>
          </a:bodyPr>
          <a:lstStyle/>
          <a:p>
            <a:r>
              <a:rPr lang="zh-CN" altLang="en-US" b="0" i="0" dirty="0">
                <a:solidFill>
                  <a:srgbClr val="252B3A"/>
                </a:solidFill>
                <a:effectLst/>
                <a:latin typeface="Microsoft YaHei" panose="020B0503020204020204" pitchFamily="34" charset="-122"/>
                <a:ea typeface="Microsoft YaHei" panose="020B0503020204020204" pitchFamily="34" charset="-122"/>
              </a:rPr>
              <a:t>中断服务程序的入口地址</a:t>
            </a:r>
            <a:r>
              <a:rPr lang="zh-CN" altLang="en-US" dirty="0">
                <a:solidFill>
                  <a:srgbClr val="252B3A"/>
                </a:solidFill>
                <a:latin typeface="Microsoft YaHei" panose="020B0503020204020204" pitchFamily="34" charset="-122"/>
                <a:ea typeface="Microsoft YaHei" panose="020B0503020204020204" pitchFamily="34" charset="-122"/>
              </a:rPr>
              <a:t>的偏移量</a:t>
            </a:r>
            <a:r>
              <a:rPr lang="zh-CN" altLang="en-US" b="0" i="0" dirty="0">
                <a:solidFill>
                  <a:srgbClr val="252B3A"/>
                </a:solidFill>
                <a:effectLst/>
                <a:latin typeface="Microsoft YaHei" panose="020B0503020204020204" pitchFamily="34" charset="-122"/>
                <a:ea typeface="Microsoft YaHei" panose="020B0503020204020204" pitchFamily="34" charset="-122"/>
              </a:rPr>
              <a:t> 。</a:t>
            </a:r>
            <a:endParaRPr lang="zh-CN" altLang="en-US" dirty="0"/>
          </a:p>
        </p:txBody>
      </p:sp>
      <p:sp>
        <p:nvSpPr>
          <p:cNvPr id="25" name="文本框 24">
            <a:extLst>
              <a:ext uri="{FF2B5EF4-FFF2-40B4-BE49-F238E27FC236}">
                <a16:creationId xmlns:a16="http://schemas.microsoft.com/office/drawing/2014/main" id="{5F0DDA43-E59F-5266-0F76-5A06ED14DC4C}"/>
              </a:ext>
            </a:extLst>
          </p:cNvPr>
          <p:cNvSpPr txBox="1"/>
          <p:nvPr/>
        </p:nvSpPr>
        <p:spPr>
          <a:xfrm>
            <a:off x="2024302" y="2085258"/>
            <a:ext cx="10051586" cy="646331"/>
          </a:xfrm>
          <a:prstGeom prst="rect">
            <a:avLst/>
          </a:prstGeom>
          <a:noFill/>
        </p:spPr>
        <p:txBody>
          <a:bodyPr wrap="square">
            <a:spAutoFit/>
          </a:bodyPr>
          <a:lstStyle/>
          <a:p>
            <a:r>
              <a:rPr lang="zh-CN" altLang="en-US" dirty="0">
                <a:solidFill>
                  <a:srgbClr val="252B3A"/>
                </a:solidFill>
                <a:latin typeface="Microsoft YaHei" panose="020B0503020204020204" pitchFamily="34" charset="-122"/>
                <a:ea typeface="Microsoft YaHei" panose="020B0503020204020204" pitchFamily="34" charset="-122"/>
              </a:rPr>
              <a:t>鸿蒙系统是把所有的中断向量集中起来，按中断类型号从小到大的顺序存放到存储器的某一区域内，这个存放中断向量的存储区叫做中断向量表，即中断服务程序入口地址表。</a:t>
            </a:r>
          </a:p>
        </p:txBody>
      </p:sp>
      <p:pic>
        <p:nvPicPr>
          <p:cNvPr id="9" name="图片 8">
            <a:extLst>
              <a:ext uri="{FF2B5EF4-FFF2-40B4-BE49-F238E27FC236}">
                <a16:creationId xmlns:a16="http://schemas.microsoft.com/office/drawing/2014/main" id="{126CE71C-AD1A-4529-3EBB-0417D3008753}"/>
              </a:ext>
            </a:extLst>
          </p:cNvPr>
          <p:cNvPicPr>
            <a:picLocks noChangeAspect="1"/>
          </p:cNvPicPr>
          <p:nvPr/>
        </p:nvPicPr>
        <p:blipFill>
          <a:blip r:embed="rId3"/>
          <a:stretch>
            <a:fillRect/>
          </a:stretch>
        </p:blipFill>
        <p:spPr>
          <a:xfrm>
            <a:off x="7530341" y="1235572"/>
            <a:ext cx="4572791" cy="4767418"/>
          </a:xfrm>
          <a:prstGeom prst="rect">
            <a:avLst/>
          </a:prstGeom>
        </p:spPr>
      </p:pic>
      <p:sp>
        <p:nvSpPr>
          <p:cNvPr id="3" name="文本框 2">
            <a:extLst>
              <a:ext uri="{FF2B5EF4-FFF2-40B4-BE49-F238E27FC236}">
                <a16:creationId xmlns:a16="http://schemas.microsoft.com/office/drawing/2014/main" id="{20F590EC-B458-8617-ACAC-8FADDF37AF88}"/>
              </a:ext>
            </a:extLst>
          </p:cNvPr>
          <p:cNvSpPr txBox="1"/>
          <p:nvPr/>
        </p:nvSpPr>
        <p:spPr>
          <a:xfrm>
            <a:off x="2399769" y="6166119"/>
            <a:ext cx="7494359" cy="400110"/>
          </a:xfrm>
          <a:prstGeom prst="rect">
            <a:avLst/>
          </a:prstGeom>
          <a:noFill/>
        </p:spPr>
        <p:txBody>
          <a:bodyPr wrap="none" rtlCol="0">
            <a:spAutoFit/>
          </a:bodyPr>
          <a:lstStyle/>
          <a:p>
            <a:r>
              <a:rPr lang="zh-CN" altLang="en-US" sz="2000" b="1" dirty="0"/>
              <a:t>在编译</a:t>
            </a:r>
            <a:r>
              <a:rPr lang="en-US" altLang="zh-CN" sz="2000" b="1" dirty="0" err="1"/>
              <a:t>Liteos</a:t>
            </a:r>
            <a:r>
              <a:rPr lang="zh-CN" altLang="en-US" sz="2000" b="1" dirty="0"/>
              <a:t>内核时，中断向量表会被放在整个内核映像的最前面</a:t>
            </a:r>
          </a:p>
        </p:txBody>
      </p:sp>
      <p:pic>
        <p:nvPicPr>
          <p:cNvPr id="6" name="图片 5">
            <a:extLst>
              <a:ext uri="{FF2B5EF4-FFF2-40B4-BE49-F238E27FC236}">
                <a16:creationId xmlns:a16="http://schemas.microsoft.com/office/drawing/2014/main" id="{A0DC3A6C-99A4-A0C8-CC3D-ABB15F730FE5}"/>
              </a:ext>
            </a:extLst>
          </p:cNvPr>
          <p:cNvPicPr>
            <a:picLocks noChangeAspect="1"/>
          </p:cNvPicPr>
          <p:nvPr/>
        </p:nvPicPr>
        <p:blipFill>
          <a:blip r:embed="rId4"/>
          <a:stretch>
            <a:fillRect/>
          </a:stretch>
        </p:blipFill>
        <p:spPr>
          <a:xfrm>
            <a:off x="303964" y="1870099"/>
            <a:ext cx="7133576" cy="2997391"/>
          </a:xfrm>
          <a:prstGeom prst="rect">
            <a:avLst/>
          </a:prstGeom>
        </p:spPr>
      </p:pic>
    </p:spTree>
    <p:extLst>
      <p:ext uri="{BB962C8B-B14F-4D97-AF65-F5344CB8AC3E}">
        <p14:creationId xmlns:p14="http://schemas.microsoft.com/office/powerpoint/2010/main" val="2559690989"/>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750" fill="hold"/>
                                        <p:tgtEl>
                                          <p:spTgt spid="22"/>
                                        </p:tgtEl>
                                        <p:attrNameLst>
                                          <p:attrName>ppt_w</p:attrName>
                                        </p:attrNameLst>
                                      </p:cBhvr>
                                      <p:tavLst>
                                        <p:tav tm="0">
                                          <p:val>
                                            <p:fltVal val="0"/>
                                          </p:val>
                                        </p:tav>
                                        <p:tav tm="100000">
                                          <p:val>
                                            <p:strVal val="#ppt_w"/>
                                          </p:val>
                                        </p:tav>
                                      </p:tavLst>
                                    </p:anim>
                                    <p:anim calcmode="lin" valueType="num">
                                      <p:cBhvr>
                                        <p:cTn id="13" dur="750" fill="hold"/>
                                        <p:tgtEl>
                                          <p:spTgt spid="22"/>
                                        </p:tgtEl>
                                        <p:attrNameLst>
                                          <p:attrName>ppt_h</p:attrName>
                                        </p:attrNameLst>
                                      </p:cBhvr>
                                      <p:tavLst>
                                        <p:tav tm="0">
                                          <p:val>
                                            <p:fltVal val="0"/>
                                          </p:val>
                                        </p:tav>
                                        <p:tav tm="100000">
                                          <p:val>
                                            <p:strVal val="#ppt_h"/>
                                          </p:val>
                                        </p:tav>
                                      </p:tavLst>
                                    </p:anim>
                                    <p:animEffect transition="in" filter="fade">
                                      <p:cBhvr>
                                        <p:cTn id="14" dur="750"/>
                                        <p:tgtEl>
                                          <p:spTgt spid="2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750" fill="hold"/>
                                        <p:tgtEl>
                                          <p:spTgt spid="24"/>
                                        </p:tgtEl>
                                        <p:attrNameLst>
                                          <p:attrName>ppt_w</p:attrName>
                                        </p:attrNameLst>
                                      </p:cBhvr>
                                      <p:tavLst>
                                        <p:tav tm="0">
                                          <p:val>
                                            <p:fltVal val="0"/>
                                          </p:val>
                                        </p:tav>
                                        <p:tav tm="100000">
                                          <p:val>
                                            <p:strVal val="#ppt_w"/>
                                          </p:val>
                                        </p:tav>
                                      </p:tavLst>
                                    </p:anim>
                                    <p:anim calcmode="lin" valueType="num">
                                      <p:cBhvr>
                                        <p:cTn id="18" dur="750" fill="hold"/>
                                        <p:tgtEl>
                                          <p:spTgt spid="24"/>
                                        </p:tgtEl>
                                        <p:attrNameLst>
                                          <p:attrName>ppt_h</p:attrName>
                                        </p:attrNameLst>
                                      </p:cBhvr>
                                      <p:tavLst>
                                        <p:tav tm="0">
                                          <p:val>
                                            <p:fltVal val="0"/>
                                          </p:val>
                                        </p:tav>
                                        <p:tav tm="100000">
                                          <p:val>
                                            <p:strVal val="#ppt_h"/>
                                          </p:val>
                                        </p:tav>
                                      </p:tavLst>
                                    </p:anim>
                                    <p:animEffect transition="in" filter="fade">
                                      <p:cBhvr>
                                        <p:cTn id="19" dur="75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4955" y="123525"/>
            <a:ext cx="6734330"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中断响应过程中的中断向量表</a:t>
            </a:r>
            <a:endParaRPr lang="en-US" altLang="zh-CN"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2257319" y="1922129"/>
            <a:ext cx="4210229" cy="330283"/>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dirty="0"/>
          </a:p>
        </p:txBody>
      </p:sp>
      <p:sp>
        <p:nvSpPr>
          <p:cNvPr id="25" name="文本框 24">
            <a:extLst>
              <a:ext uri="{FF2B5EF4-FFF2-40B4-BE49-F238E27FC236}">
                <a16:creationId xmlns:a16="http://schemas.microsoft.com/office/drawing/2014/main" id="{5F0DDA43-E59F-5266-0F76-5A06ED14DC4C}"/>
              </a:ext>
            </a:extLst>
          </p:cNvPr>
          <p:cNvSpPr txBox="1"/>
          <p:nvPr/>
        </p:nvSpPr>
        <p:spPr>
          <a:xfrm>
            <a:off x="8439008" y="900499"/>
            <a:ext cx="3752991" cy="5632311"/>
          </a:xfrm>
          <a:prstGeom prst="rect">
            <a:avLst/>
          </a:prstGeom>
          <a:noFill/>
        </p:spPr>
        <p:txBody>
          <a:bodyPr wrap="square">
            <a:spAutoFit/>
          </a:bodyPr>
          <a:lstStyle/>
          <a:p>
            <a:r>
              <a:rPr lang="en-US" altLang="zh-CN" dirty="0">
                <a:solidFill>
                  <a:srgbClr val="252B3A"/>
                </a:solidFill>
                <a:latin typeface="Microsoft YaHei" panose="020B0503020204020204" pitchFamily="34" charset="-122"/>
                <a:ea typeface="Microsoft YaHei" panose="020B0503020204020204" pitchFamily="34" charset="-122"/>
              </a:rPr>
              <a:t>1.</a:t>
            </a:r>
            <a:r>
              <a:rPr lang="zh-CN" altLang="en-US" dirty="0">
                <a:solidFill>
                  <a:srgbClr val="252B3A"/>
                </a:solidFill>
                <a:latin typeface="Microsoft YaHei" panose="020B0503020204020204" pitchFamily="34" charset="-122"/>
                <a:ea typeface="Microsoft YaHei" panose="020B0503020204020204" pitchFamily="34" charset="-122"/>
              </a:rPr>
              <a:t>中断向量与中断号对应，中断向量在中断向量表中按照中断号顺序存储。</a:t>
            </a:r>
            <a:endParaRPr lang="en-US" altLang="zh-CN" dirty="0">
              <a:solidFill>
                <a:srgbClr val="252B3A"/>
              </a:solidFill>
              <a:latin typeface="Microsoft YaHei" panose="020B0503020204020204" pitchFamily="34" charset="-122"/>
              <a:ea typeface="Microsoft YaHei" panose="020B0503020204020204" pitchFamily="34" charset="-122"/>
            </a:endParaRPr>
          </a:p>
          <a:p>
            <a:r>
              <a:rPr lang="en-US" altLang="zh-CN" dirty="0">
                <a:solidFill>
                  <a:srgbClr val="252B3A"/>
                </a:solidFill>
                <a:latin typeface="Microsoft YaHei" panose="020B0503020204020204" pitchFamily="34" charset="-122"/>
                <a:ea typeface="Microsoft YaHei" panose="020B0503020204020204" pitchFamily="34" charset="-122"/>
              </a:rPr>
              <a:t>2.</a:t>
            </a:r>
            <a:r>
              <a:rPr lang="zh-CN" altLang="en-US" dirty="0">
                <a:solidFill>
                  <a:srgbClr val="252B3A"/>
                </a:solidFill>
                <a:latin typeface="Microsoft YaHei" panose="020B0503020204020204" pitchFamily="34" charset="-122"/>
                <a:ea typeface="Microsoft YaHei" panose="020B0503020204020204" pitchFamily="34" charset="-122"/>
              </a:rPr>
              <a:t>中断向量表是所有中断处理程序的入口。</a:t>
            </a:r>
            <a:endParaRPr lang="en-US" altLang="zh-CN" dirty="0">
              <a:solidFill>
                <a:srgbClr val="252B3A"/>
              </a:solidFill>
              <a:latin typeface="Microsoft YaHei" panose="020B0503020204020204" pitchFamily="34" charset="-122"/>
              <a:ea typeface="Microsoft YaHei" panose="020B0503020204020204" pitchFamily="34" charset="-122"/>
            </a:endParaRPr>
          </a:p>
          <a:p>
            <a:r>
              <a:rPr lang="en-US" altLang="zh-CN" dirty="0">
                <a:solidFill>
                  <a:srgbClr val="252B3A"/>
                </a:solidFill>
                <a:latin typeface="Microsoft YaHei" panose="020B0503020204020204" pitchFamily="34" charset="-122"/>
                <a:ea typeface="Microsoft YaHei" panose="020B0503020204020204" pitchFamily="34" charset="-122"/>
              </a:rPr>
              <a:t>3.</a:t>
            </a:r>
            <a:r>
              <a:rPr lang="zh-CN" altLang="en-US" dirty="0">
                <a:solidFill>
                  <a:srgbClr val="252B3A"/>
                </a:solidFill>
                <a:latin typeface="Microsoft YaHei" panose="020B0503020204020204" pitchFamily="34" charset="-122"/>
                <a:ea typeface="Microsoft YaHei" panose="020B0503020204020204" pitchFamily="34" charset="-122"/>
              </a:rPr>
              <a:t>中断处理过程：</a:t>
            </a:r>
            <a:endParaRPr lang="en-US" altLang="zh-CN" dirty="0">
              <a:solidFill>
                <a:srgbClr val="252B3A"/>
              </a:solidFill>
              <a:latin typeface="Microsoft YaHei" panose="020B0503020204020204" pitchFamily="34" charset="-122"/>
              <a:ea typeface="Microsoft YaHei" panose="020B0503020204020204" pitchFamily="34" charset="-122"/>
            </a:endParaRPr>
          </a:p>
          <a:p>
            <a:r>
              <a:rPr lang="en-US" altLang="zh-CN" dirty="0">
                <a:solidFill>
                  <a:srgbClr val="252B3A"/>
                </a:solidFill>
                <a:latin typeface="Microsoft YaHei" panose="020B0503020204020204" pitchFamily="34" charset="-122"/>
                <a:ea typeface="Microsoft YaHei" panose="020B0503020204020204" pitchFamily="34" charset="-122"/>
              </a:rPr>
              <a:t>Step1</a:t>
            </a:r>
            <a:r>
              <a:rPr lang="zh-CN" altLang="en-US" dirty="0">
                <a:solidFill>
                  <a:srgbClr val="252B3A"/>
                </a:solidFill>
                <a:latin typeface="Microsoft YaHei" panose="020B0503020204020204" pitchFamily="34" charset="-122"/>
                <a:ea typeface="Microsoft YaHei" panose="020B0503020204020204" pitchFamily="34" charset="-122"/>
              </a:rPr>
              <a:t>：把一个函数</a:t>
            </a:r>
            <a:r>
              <a:rPr lang="en-US" altLang="zh-CN" dirty="0">
                <a:solidFill>
                  <a:srgbClr val="252B3A"/>
                </a:solidFill>
                <a:latin typeface="Microsoft YaHei" panose="020B0503020204020204" pitchFamily="34" charset="-122"/>
                <a:ea typeface="Microsoft YaHei" panose="020B0503020204020204" pitchFamily="34" charset="-122"/>
              </a:rPr>
              <a:t>(</a:t>
            </a:r>
            <a:r>
              <a:rPr lang="zh-CN" altLang="en-US" dirty="0">
                <a:solidFill>
                  <a:srgbClr val="252B3A"/>
                </a:solidFill>
                <a:latin typeface="Microsoft YaHei" panose="020B0503020204020204" pitchFamily="34" charset="-122"/>
                <a:ea typeface="Microsoft YaHei" panose="020B0503020204020204" pitchFamily="34" charset="-122"/>
              </a:rPr>
              <a:t>用户中断服务程序</a:t>
            </a:r>
            <a:r>
              <a:rPr lang="en-US" altLang="zh-CN" dirty="0">
                <a:solidFill>
                  <a:srgbClr val="252B3A"/>
                </a:solidFill>
                <a:latin typeface="Microsoft YaHei" panose="020B0503020204020204" pitchFamily="34" charset="-122"/>
                <a:ea typeface="Microsoft YaHei" panose="020B0503020204020204" pitchFamily="34" charset="-122"/>
              </a:rPr>
              <a:t>)</a:t>
            </a:r>
            <a:r>
              <a:rPr lang="zh-CN" altLang="en-US" dirty="0">
                <a:solidFill>
                  <a:srgbClr val="252B3A"/>
                </a:solidFill>
                <a:latin typeface="Microsoft YaHei" panose="020B0503020204020204" pitchFamily="34" charset="-122"/>
                <a:ea typeface="Microsoft YaHei" panose="020B0503020204020204" pitchFamily="34" charset="-122"/>
              </a:rPr>
              <a:t>同一个虚拟中断向量表中的中断向量联系在一起。</a:t>
            </a:r>
            <a:endParaRPr lang="en-US" altLang="zh-CN" dirty="0">
              <a:solidFill>
                <a:srgbClr val="252B3A"/>
              </a:solidFill>
              <a:latin typeface="Microsoft YaHei" panose="020B0503020204020204" pitchFamily="34" charset="-122"/>
              <a:ea typeface="Microsoft YaHei" panose="020B0503020204020204" pitchFamily="34" charset="-122"/>
            </a:endParaRPr>
          </a:p>
          <a:p>
            <a:r>
              <a:rPr lang="en-US" altLang="zh-CN" dirty="0">
                <a:solidFill>
                  <a:srgbClr val="252B3A"/>
                </a:solidFill>
                <a:latin typeface="Microsoft YaHei" panose="020B0503020204020204" pitchFamily="34" charset="-122"/>
                <a:ea typeface="Microsoft YaHei" panose="020B0503020204020204" pitchFamily="34" charset="-122"/>
              </a:rPr>
              <a:t>Step2</a:t>
            </a:r>
            <a:r>
              <a:rPr lang="zh-CN" altLang="en-US" dirty="0">
                <a:solidFill>
                  <a:srgbClr val="252B3A"/>
                </a:solidFill>
                <a:latin typeface="Microsoft YaHei" panose="020B0503020204020204" pitchFamily="34" charset="-122"/>
                <a:ea typeface="Microsoft YaHei" panose="020B0503020204020204" pitchFamily="34" charset="-122"/>
              </a:rPr>
              <a:t>：当中断向量对应的中断发生时，被挂接地用户中断服务程序就会被调用执行。</a:t>
            </a:r>
            <a:endParaRPr lang="en-US" altLang="zh-CN" dirty="0">
              <a:solidFill>
                <a:srgbClr val="252B3A"/>
              </a:solidFill>
              <a:latin typeface="Microsoft YaHei" panose="020B0503020204020204" pitchFamily="34" charset="-122"/>
              <a:ea typeface="Microsoft YaHei" panose="020B0503020204020204" pitchFamily="34" charset="-122"/>
            </a:endParaRPr>
          </a:p>
          <a:p>
            <a:r>
              <a:rPr lang="en-US" altLang="zh-CN" dirty="0">
                <a:solidFill>
                  <a:srgbClr val="252B3A"/>
                </a:solidFill>
                <a:latin typeface="Microsoft YaHei" panose="020B0503020204020204" pitchFamily="34" charset="-122"/>
                <a:ea typeface="Microsoft YaHei" panose="020B0503020204020204" pitchFamily="34" charset="-122"/>
              </a:rPr>
              <a:t>4.</a:t>
            </a:r>
            <a:r>
              <a:rPr lang="zh-CN" altLang="en-US" dirty="0">
                <a:solidFill>
                  <a:srgbClr val="252B3A"/>
                </a:solidFill>
                <a:latin typeface="Microsoft YaHei" panose="020B0503020204020204" pitchFamily="34" charset="-122"/>
                <a:ea typeface="Microsoft YaHei" panose="020B0503020204020204" pitchFamily="34" charset="-122"/>
              </a:rPr>
              <a:t>所有中断都采用中断向量表的方式进行处理，即当一个中断触发时，处理器将直接判定是哪个中断源，然后直接跳转到相应的固定位置进行处理，每个中断服务程序必须排列在一起放在统一的地址上。</a:t>
            </a:r>
            <a:endParaRPr lang="en-US" altLang="zh-CN" dirty="0">
              <a:solidFill>
                <a:srgbClr val="252B3A"/>
              </a:solidFill>
              <a:latin typeface="Microsoft YaHei" panose="020B0503020204020204" pitchFamily="34" charset="-122"/>
              <a:ea typeface="Microsoft YaHei" panose="020B0503020204020204" pitchFamily="34" charset="-122"/>
            </a:endParaRPr>
          </a:p>
          <a:p>
            <a:r>
              <a:rPr lang="en-US" altLang="zh-CN" dirty="0">
                <a:solidFill>
                  <a:srgbClr val="252B3A"/>
                </a:solidFill>
                <a:latin typeface="Microsoft YaHei" panose="020B0503020204020204" pitchFamily="34" charset="-122"/>
                <a:ea typeface="Microsoft YaHei" panose="020B0503020204020204" pitchFamily="34" charset="-122"/>
              </a:rPr>
              <a:t>5.</a:t>
            </a:r>
            <a:r>
              <a:rPr lang="zh-CN" altLang="en-US" dirty="0">
                <a:solidFill>
                  <a:srgbClr val="252B3A"/>
                </a:solidFill>
                <a:latin typeface="Microsoft YaHei" panose="020B0503020204020204" pitchFamily="34" charset="-122"/>
                <a:ea typeface="Microsoft YaHei" panose="020B0503020204020204" pitchFamily="34" charset="-122"/>
              </a:rPr>
              <a:t>中断向量表一般由一个数组定义或在起始代码中给出。</a:t>
            </a:r>
          </a:p>
        </p:txBody>
      </p:sp>
      <p:pic>
        <p:nvPicPr>
          <p:cNvPr id="23" name="图片 22">
            <a:extLst>
              <a:ext uri="{FF2B5EF4-FFF2-40B4-BE49-F238E27FC236}">
                <a16:creationId xmlns:a16="http://schemas.microsoft.com/office/drawing/2014/main" id="{0E983707-CA81-EB20-D766-B6BC8A981CCD}"/>
              </a:ext>
            </a:extLst>
          </p:cNvPr>
          <p:cNvPicPr>
            <a:picLocks noChangeAspect="1"/>
          </p:cNvPicPr>
          <p:nvPr/>
        </p:nvPicPr>
        <p:blipFill>
          <a:blip r:embed="rId3"/>
          <a:stretch>
            <a:fillRect/>
          </a:stretch>
        </p:blipFill>
        <p:spPr>
          <a:xfrm>
            <a:off x="297982" y="1255761"/>
            <a:ext cx="7929345" cy="4222477"/>
          </a:xfrm>
          <a:prstGeom prst="rect">
            <a:avLst/>
          </a:prstGeom>
        </p:spPr>
      </p:pic>
      <p:sp>
        <p:nvSpPr>
          <p:cNvPr id="2" name="文本框 1">
            <a:extLst>
              <a:ext uri="{FF2B5EF4-FFF2-40B4-BE49-F238E27FC236}">
                <a16:creationId xmlns:a16="http://schemas.microsoft.com/office/drawing/2014/main" id="{730ACBBC-2625-5AC2-E207-E2B6F513E85B}"/>
              </a:ext>
            </a:extLst>
          </p:cNvPr>
          <p:cNvSpPr txBox="1"/>
          <p:nvPr/>
        </p:nvSpPr>
        <p:spPr>
          <a:xfrm>
            <a:off x="98327" y="5839716"/>
            <a:ext cx="8340680" cy="461665"/>
          </a:xfrm>
          <a:prstGeom prst="rect">
            <a:avLst/>
          </a:prstGeom>
          <a:noFill/>
        </p:spPr>
        <p:txBody>
          <a:bodyPr wrap="square">
            <a:spAutoFit/>
          </a:bodyPr>
          <a:lstStyle/>
          <a:p>
            <a:r>
              <a:rPr lang="zh-CN" altLang="en-US" sz="2400" b="1" dirty="0">
                <a:solidFill>
                  <a:srgbClr val="FF0000"/>
                </a:solidFill>
                <a:latin typeface="Microsoft YaHei" panose="020B0503020204020204" pitchFamily="34" charset="-122"/>
                <a:ea typeface="Microsoft YaHei" panose="020B0503020204020204" pitchFamily="34" charset="-122"/>
              </a:rPr>
              <a:t>“皇上把折子一对一地仔细处理，找到给对应折子办事的人”</a:t>
            </a:r>
          </a:p>
        </p:txBody>
      </p:sp>
    </p:spTree>
    <p:extLst>
      <p:ext uri="{BB962C8B-B14F-4D97-AF65-F5344CB8AC3E}">
        <p14:creationId xmlns:p14="http://schemas.microsoft.com/office/powerpoint/2010/main" val="1650753575"/>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1F4950DC-DF79-4A96-BDB1-C7A8545E4833}"/>
              </a:ext>
            </a:extLst>
          </p:cNvPr>
          <p:cNvGrpSpPr/>
          <p:nvPr/>
        </p:nvGrpSpPr>
        <p:grpSpPr>
          <a:xfrm>
            <a:off x="4755735" y="2457924"/>
            <a:ext cx="6083919" cy="3179807"/>
            <a:chOff x="4634648" y="2132496"/>
            <a:chExt cx="5128940" cy="3179807"/>
          </a:xfrm>
        </p:grpSpPr>
        <p:sp>
          <p:nvSpPr>
            <p:cNvPr id="10" name="CuadroTexto 41">
              <a:extLst>
                <a:ext uri="{FF2B5EF4-FFF2-40B4-BE49-F238E27FC236}">
                  <a16:creationId xmlns:a16="http://schemas.microsoft.com/office/drawing/2014/main" id="{DF611D6A-F9AF-4069-A42A-EFCC71980A05}"/>
                </a:ext>
              </a:extLst>
            </p:cNvPr>
            <p:cNvSpPr txBox="1"/>
            <p:nvPr/>
          </p:nvSpPr>
          <p:spPr>
            <a:xfrm>
              <a:off x="4634648" y="2132496"/>
              <a:ext cx="2564230" cy="769441"/>
            </a:xfrm>
            <a:prstGeom prst="rect">
              <a:avLst/>
            </a:prstGeom>
            <a:noFill/>
          </p:spPr>
          <p:txBody>
            <a:bodyPr wrap="square">
              <a:spAutoFit/>
            </a:bodyPr>
            <a:lstStyle>
              <a:defPPr>
                <a:defRPr lang="zh-CN"/>
              </a:defPPr>
              <a:lvl1pPr algn="ctr">
                <a:defRPr sz="4400" b="0" i="0" spc="600">
                  <a:solidFill>
                    <a:srgbClr val="202F41"/>
                  </a:solidFill>
                  <a:effectLst/>
                  <a:latin typeface="仓耳玄三M W05" panose="02020400000000000000" pitchFamily="18" charset="-122"/>
                  <a:ea typeface="仓耳玄三M W05" panose="02020400000000000000" pitchFamily="18" charset="-122"/>
                </a:defRPr>
              </a:lvl1pPr>
            </a:lstStyle>
            <a:p>
              <a:endParaRPr lang="es-ES" spc="0" dirty="0">
                <a:latin typeface="Verdana" panose="020B0604030504040204" pitchFamily="34" charset="0"/>
                <a:ea typeface="Verdana" panose="020B0604030504040204" pitchFamily="34" charset="0"/>
                <a:sym typeface="+mn-lt"/>
              </a:endParaRPr>
            </a:p>
          </p:txBody>
        </p:sp>
        <p:sp>
          <p:nvSpPr>
            <p:cNvPr id="13" name="文本框 12">
              <a:extLst>
                <a:ext uri="{FF2B5EF4-FFF2-40B4-BE49-F238E27FC236}">
                  <a16:creationId xmlns:a16="http://schemas.microsoft.com/office/drawing/2014/main" id="{521F9C28-1448-4FFE-96DD-97755D525F2D}"/>
                </a:ext>
              </a:extLst>
            </p:cNvPr>
            <p:cNvSpPr txBox="1"/>
            <p:nvPr/>
          </p:nvSpPr>
          <p:spPr>
            <a:xfrm>
              <a:off x="4829037" y="4578769"/>
              <a:ext cx="4934551" cy="733534"/>
            </a:xfrm>
            <a:prstGeom prst="rect">
              <a:avLst/>
            </a:prstGeom>
            <a:noFill/>
          </p:spPr>
          <p:txBody>
            <a:bodyPr wrap="square">
              <a:spAutoFit/>
            </a:bodyPr>
            <a:lstStyle>
              <a:defPPr>
                <a:defRPr lang="zh-CN"/>
              </a:defPPr>
              <a:lvl1pPr>
                <a:defRPr sz="1400">
                  <a:solidFill>
                    <a:schemeClr val="tx1">
                      <a:lumMod val="75000"/>
                      <a:lumOff val="25000"/>
                    </a:schemeClr>
                  </a:solidFill>
                  <a:latin typeface="仓耳玄三M W05" panose="02020400000000000000" pitchFamily="18" charset="-122"/>
                  <a:ea typeface="仓耳玄三M W05" panose="02020400000000000000" pitchFamily="18" charset="-122"/>
                </a:defRPr>
              </a:lvl1pPr>
            </a:lstStyle>
            <a:p>
              <a:pPr>
                <a:lnSpc>
                  <a:spcPts val="2500"/>
                </a:lnSpc>
              </a:pPr>
              <a:r>
                <a:rPr lang="en-US" altLang="zh-CN" sz="2400" b="0" i="0" dirty="0">
                  <a:solidFill>
                    <a:srgbClr val="4D4D4D"/>
                  </a:solidFill>
                  <a:effectLst/>
                  <a:latin typeface="-apple-system"/>
                </a:rPr>
                <a:t>GIC</a:t>
              </a:r>
              <a:r>
                <a:rPr lang="zh-CN" altLang="en-US" sz="2400" b="0" i="0" dirty="0">
                  <a:solidFill>
                    <a:srgbClr val="4D4D4D"/>
                  </a:solidFill>
                  <a:effectLst/>
                  <a:latin typeface="-apple-system"/>
                </a:rPr>
                <a:t>主要有两大功能模块，分发器（</a:t>
              </a:r>
              <a:r>
                <a:rPr lang="en-US" altLang="zh-CN" sz="2400" b="0" i="0" dirty="0">
                  <a:solidFill>
                    <a:srgbClr val="4D4D4D"/>
                  </a:solidFill>
                  <a:effectLst/>
                  <a:latin typeface="-apple-system"/>
                </a:rPr>
                <a:t>Distributor</a:t>
              </a:r>
              <a:r>
                <a:rPr lang="zh-CN" altLang="en-US" sz="2400" b="0" i="0" dirty="0">
                  <a:solidFill>
                    <a:srgbClr val="4D4D4D"/>
                  </a:solidFill>
                  <a:effectLst/>
                  <a:latin typeface="-apple-system"/>
                </a:rPr>
                <a:t>）和</a:t>
              </a:r>
              <a:r>
                <a:rPr lang="en-US" altLang="zh-CN" sz="2400" b="0" i="0" dirty="0">
                  <a:solidFill>
                    <a:srgbClr val="4D4D4D"/>
                  </a:solidFill>
                  <a:effectLst/>
                  <a:latin typeface="-apple-system"/>
                </a:rPr>
                <a:t>CPU</a:t>
              </a:r>
              <a:r>
                <a:rPr lang="zh-CN" altLang="en-US" sz="2400" b="0" i="0" dirty="0">
                  <a:solidFill>
                    <a:srgbClr val="4D4D4D"/>
                  </a:solidFill>
                  <a:effectLst/>
                  <a:latin typeface="-apple-system"/>
                </a:rPr>
                <a:t>接口（</a:t>
              </a:r>
              <a:r>
                <a:rPr lang="en-US" altLang="zh-CN" sz="2400" b="0" i="0" dirty="0">
                  <a:solidFill>
                    <a:srgbClr val="4D4D4D"/>
                  </a:solidFill>
                  <a:effectLst/>
                  <a:latin typeface="-apple-system"/>
                </a:rPr>
                <a:t>CPU Interface</a:t>
              </a:r>
              <a:r>
                <a:rPr lang="zh-CN" altLang="en-US" sz="2400" b="0" i="0" dirty="0">
                  <a:solidFill>
                    <a:srgbClr val="4D4D4D"/>
                  </a:solidFill>
                  <a:effectLst/>
                  <a:latin typeface="-apple-system"/>
                </a:rPr>
                <a:t>）</a:t>
              </a:r>
              <a:endParaRPr lang="zh-CN" altLang="en-US" sz="1600" dirty="0">
                <a:latin typeface="Wide Latin" panose="020A0A07050505020404" pitchFamily="18" charset="0"/>
              </a:endParaRPr>
            </a:p>
          </p:txBody>
        </p:sp>
      </p:grpSp>
      <p:grpSp>
        <p:nvGrpSpPr>
          <p:cNvPr id="2" name="组合 1">
            <a:extLst>
              <a:ext uri="{FF2B5EF4-FFF2-40B4-BE49-F238E27FC236}">
                <a16:creationId xmlns:a16="http://schemas.microsoft.com/office/drawing/2014/main" id="{C37E5C99-9609-4F39-9660-78D0E272E4FF}"/>
              </a:ext>
            </a:extLst>
          </p:cNvPr>
          <p:cNvGrpSpPr/>
          <p:nvPr/>
        </p:nvGrpSpPr>
        <p:grpSpPr>
          <a:xfrm>
            <a:off x="10671219" y="4064919"/>
            <a:ext cx="1766333" cy="2866182"/>
            <a:chOff x="10671219" y="4017854"/>
            <a:chExt cx="1766333" cy="2866182"/>
          </a:xfrm>
        </p:grpSpPr>
        <p:pic>
          <p:nvPicPr>
            <p:cNvPr id="19" name="图片 18">
              <a:extLst>
                <a:ext uri="{FF2B5EF4-FFF2-40B4-BE49-F238E27FC236}">
                  <a16:creationId xmlns:a16="http://schemas.microsoft.com/office/drawing/2014/main" id="{D3EFC9D1-D219-440B-A3FA-B242043D6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10671219" y="4017854"/>
              <a:ext cx="1766333" cy="2866182"/>
            </a:xfrm>
            <a:prstGeom prst="rect">
              <a:avLst/>
            </a:prstGeom>
          </p:spPr>
        </p:pic>
        <p:pic>
          <p:nvPicPr>
            <p:cNvPr id="21" name="图片 20">
              <a:extLst>
                <a:ext uri="{FF2B5EF4-FFF2-40B4-BE49-F238E27FC236}">
                  <a16:creationId xmlns:a16="http://schemas.microsoft.com/office/drawing/2014/main" id="{5DC24725-23D8-4592-8D53-8EE110C43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1302307" y="4587178"/>
              <a:ext cx="887595" cy="1727534"/>
            </a:xfrm>
            <a:prstGeom prst="rect">
              <a:avLst/>
            </a:prstGeom>
          </p:spPr>
        </p:pic>
      </p:grpSp>
      <p:sp>
        <p:nvSpPr>
          <p:cNvPr id="3" name="文本框 2">
            <a:extLst>
              <a:ext uri="{FF2B5EF4-FFF2-40B4-BE49-F238E27FC236}">
                <a16:creationId xmlns:a16="http://schemas.microsoft.com/office/drawing/2014/main" id="{E2AE020A-3F3D-0696-19E5-AED40ED0461D}"/>
              </a:ext>
            </a:extLst>
          </p:cNvPr>
          <p:cNvSpPr txBox="1"/>
          <p:nvPr/>
        </p:nvSpPr>
        <p:spPr>
          <a:xfrm>
            <a:off x="4986318" y="4047828"/>
            <a:ext cx="5439350" cy="413575"/>
          </a:xfrm>
          <a:prstGeom prst="rect">
            <a:avLst/>
          </a:prstGeom>
          <a:noFill/>
        </p:spPr>
        <p:txBody>
          <a:bodyPr wrap="square">
            <a:spAutoFit/>
          </a:bodyPr>
          <a:lstStyle>
            <a:defPPr>
              <a:defRPr lang="zh-CN"/>
            </a:defPPr>
            <a:lvl1pPr>
              <a:defRPr sz="1400">
                <a:solidFill>
                  <a:schemeClr val="tx1">
                    <a:lumMod val="75000"/>
                    <a:lumOff val="25000"/>
                  </a:schemeClr>
                </a:solidFill>
                <a:latin typeface="仓耳玄三M W05" panose="02020400000000000000" pitchFamily="18" charset="-122"/>
                <a:ea typeface="仓耳玄三M W05" panose="02020400000000000000" pitchFamily="18" charset="-122"/>
              </a:defRPr>
            </a:lvl1pPr>
          </a:lstStyle>
          <a:p>
            <a:pPr>
              <a:lnSpc>
                <a:spcPts val="2500"/>
              </a:lnSpc>
            </a:pPr>
            <a:r>
              <a:rPr lang="zh-CN" altLang="en-US" sz="1600" dirty="0">
                <a:latin typeface="Wide Latin" panose="020A0A07050505020404" pitchFamily="18" charset="0"/>
              </a:rPr>
              <a:t>  </a:t>
            </a:r>
            <a:r>
              <a:rPr lang="zh-CN" altLang="en-US" sz="2400" dirty="0">
                <a:solidFill>
                  <a:srgbClr val="4D4D4D"/>
                </a:solidFill>
                <a:latin typeface="-apple-system"/>
              </a:rPr>
              <a:t>贺   佳   佳</a:t>
            </a:r>
          </a:p>
        </p:txBody>
      </p:sp>
      <p:sp>
        <p:nvSpPr>
          <p:cNvPr id="4" name="Rectangle 10">
            <a:extLst>
              <a:ext uri="{FF2B5EF4-FFF2-40B4-BE49-F238E27FC236}">
                <a16:creationId xmlns:a16="http://schemas.microsoft.com/office/drawing/2014/main" id="{5680F618-ADA5-97D0-9109-C349E8185425}"/>
              </a:ext>
            </a:extLst>
          </p:cNvPr>
          <p:cNvSpPr/>
          <p:nvPr/>
        </p:nvSpPr>
        <p:spPr>
          <a:xfrm>
            <a:off x="2055648" y="2877765"/>
            <a:ext cx="1112719" cy="988899"/>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dirty="0"/>
          </a:p>
        </p:txBody>
      </p:sp>
      <p:sp>
        <p:nvSpPr>
          <p:cNvPr id="5" name="TextBox 11">
            <a:extLst>
              <a:ext uri="{FF2B5EF4-FFF2-40B4-BE49-F238E27FC236}">
                <a16:creationId xmlns:a16="http://schemas.microsoft.com/office/drawing/2014/main" id="{2544860B-71B5-C790-C761-B00DF7FDE72C}"/>
              </a:ext>
            </a:extLst>
          </p:cNvPr>
          <p:cNvSpPr txBox="1"/>
          <p:nvPr/>
        </p:nvSpPr>
        <p:spPr>
          <a:xfrm>
            <a:off x="2227722" y="3049048"/>
            <a:ext cx="940645"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600" dirty="0">
                <a:solidFill>
                  <a:schemeClr val="bg1"/>
                </a:solidFill>
                <a:latin typeface="Arial Black"/>
              </a:rPr>
              <a:t>01</a:t>
            </a:r>
            <a:endParaRPr lang="zh-CN" sz="3600" dirty="0">
              <a:solidFill>
                <a:schemeClr val="bg1"/>
              </a:solidFill>
              <a:latin typeface="Arial Black"/>
            </a:endParaRPr>
          </a:p>
        </p:txBody>
      </p:sp>
      <p:sp>
        <p:nvSpPr>
          <p:cNvPr id="6" name="Rectangle 18">
            <a:extLst>
              <a:ext uri="{FF2B5EF4-FFF2-40B4-BE49-F238E27FC236}">
                <a16:creationId xmlns:a16="http://schemas.microsoft.com/office/drawing/2014/main" id="{CCD4D80F-8030-0555-4F80-1A3C06279240}"/>
              </a:ext>
            </a:extLst>
          </p:cNvPr>
          <p:cNvSpPr/>
          <p:nvPr/>
        </p:nvSpPr>
        <p:spPr>
          <a:xfrm>
            <a:off x="4021441" y="2875461"/>
            <a:ext cx="5384648" cy="988899"/>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7" name="TextBox 19">
            <a:extLst>
              <a:ext uri="{FF2B5EF4-FFF2-40B4-BE49-F238E27FC236}">
                <a16:creationId xmlns:a16="http://schemas.microsoft.com/office/drawing/2014/main" id="{C58CF561-476D-7FFB-969B-2628EFAC4682}"/>
              </a:ext>
            </a:extLst>
          </p:cNvPr>
          <p:cNvSpPr txBox="1"/>
          <p:nvPr/>
        </p:nvSpPr>
        <p:spPr>
          <a:xfrm>
            <a:off x="4394893" y="3046744"/>
            <a:ext cx="3853806"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3600" b="1" dirty="0">
                <a:solidFill>
                  <a:schemeClr val="bg1"/>
                </a:solidFill>
                <a:latin typeface="微软雅黑"/>
                <a:ea typeface="微软雅黑"/>
              </a:rPr>
              <a:t>中断相关硬件概念</a:t>
            </a:r>
            <a:endParaRPr lang="zh-CN" sz="3600" b="1" dirty="0">
              <a:solidFill>
                <a:schemeClr val="bg1"/>
              </a:solidFill>
              <a:latin typeface="微软雅黑"/>
              <a:ea typeface="微软雅黑"/>
            </a:endParaRPr>
          </a:p>
        </p:txBody>
      </p:sp>
    </p:spTree>
    <p:extLst>
      <p:ext uri="{BB962C8B-B14F-4D97-AF65-F5344CB8AC3E}">
        <p14:creationId xmlns:p14="http://schemas.microsoft.com/office/powerpoint/2010/main" val="2468577245"/>
      </p:ext>
    </p:extLst>
  </p:cSld>
  <p:clrMapOvr>
    <a:masterClrMapping/>
  </p:clrMapOvr>
  <mc:AlternateContent xmlns:mc="http://schemas.openxmlformats.org/markup-compatibility/2006" xmlns:p14="http://schemas.microsoft.com/office/powerpoint/2010/main">
    <mc:Choice Requires="p14">
      <p:transition spd="slow" p14:dur="1750" advClick="0" advTm="0">
        <p14:pan dir="u"/>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750"/>
                                        <p:tgtEl>
                                          <p:spTgt spid="26"/>
                                        </p:tgtEl>
                                      </p:cBhvr>
                                    </p:animEffect>
                                  </p:childTnLst>
                                </p:cTn>
                              </p:par>
                            </p:childTnLst>
                          </p:cTn>
                        </p:par>
                        <p:par>
                          <p:cTn id="8" fill="hold">
                            <p:stCondLst>
                              <p:cond delay="75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52194"/>
            <a:ext cx="5802810"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硬、软中断与信号的区别</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2257319" y="1922129"/>
            <a:ext cx="4210229" cy="330283"/>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dirty="0"/>
          </a:p>
        </p:txBody>
      </p:sp>
      <p:sp>
        <p:nvSpPr>
          <p:cNvPr id="16" name="矩形: 圆角 15">
            <a:extLst>
              <a:ext uri="{FF2B5EF4-FFF2-40B4-BE49-F238E27FC236}">
                <a16:creationId xmlns:a16="http://schemas.microsoft.com/office/drawing/2014/main" id="{4A12A3C1-80AD-4A73-988A-BE5116827595}"/>
              </a:ext>
            </a:extLst>
          </p:cNvPr>
          <p:cNvSpPr/>
          <p:nvPr/>
        </p:nvSpPr>
        <p:spPr>
          <a:xfrm>
            <a:off x="420472" y="1145352"/>
            <a:ext cx="1116711" cy="521935"/>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仓耳玄三M W05" panose="02020400000000000000" pitchFamily="18" charset="-122"/>
                <a:ea typeface="仓耳玄三M W05" panose="02020400000000000000" pitchFamily="18" charset="-122"/>
              </a:rPr>
              <a:t>硬中断</a:t>
            </a:r>
          </a:p>
        </p:txBody>
      </p:sp>
      <p:sp>
        <p:nvSpPr>
          <p:cNvPr id="20" name="矩形: 圆角 19">
            <a:extLst>
              <a:ext uri="{FF2B5EF4-FFF2-40B4-BE49-F238E27FC236}">
                <a16:creationId xmlns:a16="http://schemas.microsoft.com/office/drawing/2014/main" id="{78C08A76-ECE7-4034-80EB-4E7FC52EAAD0}"/>
              </a:ext>
            </a:extLst>
          </p:cNvPr>
          <p:cNvSpPr/>
          <p:nvPr/>
        </p:nvSpPr>
        <p:spPr>
          <a:xfrm>
            <a:off x="420472" y="3634131"/>
            <a:ext cx="1116177" cy="521935"/>
          </a:xfrm>
          <a:prstGeom prst="roundRect">
            <a:avLst>
              <a:gd name="adj" fmla="val 7779"/>
            </a:avLst>
          </a:prstGeom>
          <a:solidFill>
            <a:srgbClr val="C3A67E"/>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仓耳玄三M W05" panose="02020400000000000000" pitchFamily="18" charset="-122"/>
                <a:ea typeface="仓耳玄三M W05" panose="02020400000000000000" pitchFamily="18" charset="-122"/>
              </a:rPr>
              <a:t>软中断</a:t>
            </a:r>
          </a:p>
        </p:txBody>
      </p:sp>
      <p:sp>
        <p:nvSpPr>
          <p:cNvPr id="6" name="文本框 5">
            <a:extLst>
              <a:ext uri="{FF2B5EF4-FFF2-40B4-BE49-F238E27FC236}">
                <a16:creationId xmlns:a16="http://schemas.microsoft.com/office/drawing/2014/main" id="{7DCADB19-70D4-3B6C-F6AF-39BF33024181}"/>
              </a:ext>
            </a:extLst>
          </p:cNvPr>
          <p:cNvSpPr txBox="1"/>
          <p:nvPr/>
        </p:nvSpPr>
        <p:spPr>
          <a:xfrm>
            <a:off x="1894364" y="1021703"/>
            <a:ext cx="10318165" cy="1323439"/>
          </a:xfrm>
          <a:prstGeom prst="rect">
            <a:avLst/>
          </a:prstGeom>
          <a:noFill/>
        </p:spPr>
        <p:txBody>
          <a:bodyPr wrap="square">
            <a:spAutoFit/>
          </a:bodyPr>
          <a:lstStyle/>
          <a:p>
            <a:pPr algn="l"/>
            <a:r>
              <a:rPr lang="zh-CN" altLang="en-US" sz="2000" dirty="0">
                <a:solidFill>
                  <a:srgbClr val="252B3A"/>
                </a:solidFill>
                <a:latin typeface="Microsoft YaHei" panose="020B0503020204020204" pitchFamily="34" charset="-122"/>
                <a:ea typeface="Microsoft YaHei" panose="020B0503020204020204" pitchFamily="34" charset="-122"/>
              </a:rPr>
              <a:t>在处理器中，中断是一个过程。即</a:t>
            </a:r>
            <a:r>
              <a:rPr lang="en-US" altLang="zh-CN" sz="2000" dirty="0">
                <a:solidFill>
                  <a:srgbClr val="252B3A"/>
                </a:solidFill>
                <a:latin typeface="Microsoft YaHei" panose="020B0503020204020204" pitchFamily="34" charset="-122"/>
                <a:ea typeface="Microsoft YaHei" panose="020B0503020204020204" pitchFamily="34" charset="-122"/>
              </a:rPr>
              <a:t>CPU</a:t>
            </a:r>
            <a:r>
              <a:rPr lang="zh-CN" altLang="en-US" sz="2000" dirty="0">
                <a:solidFill>
                  <a:srgbClr val="252B3A"/>
                </a:solidFill>
                <a:latin typeface="Microsoft YaHei" panose="020B0503020204020204" pitchFamily="34" charset="-122"/>
                <a:ea typeface="Microsoft YaHei" panose="020B0503020204020204" pitchFamily="34" charset="-122"/>
              </a:rPr>
              <a:t>在正常执行程序的过程中，遇到外部或内部的紧急事件需要处理，暂时中断</a:t>
            </a:r>
            <a:r>
              <a:rPr lang="en-US" altLang="zh-CN" sz="2000" dirty="0">
                <a:solidFill>
                  <a:srgbClr val="252B3A"/>
                </a:solidFill>
                <a:latin typeface="Microsoft YaHei" panose="020B0503020204020204" pitchFamily="34" charset="-122"/>
                <a:ea typeface="Microsoft YaHei" panose="020B0503020204020204" pitchFamily="34" charset="-122"/>
              </a:rPr>
              <a:t>(</a:t>
            </a:r>
            <a:r>
              <a:rPr lang="zh-CN" altLang="en-US" sz="2000" dirty="0">
                <a:solidFill>
                  <a:srgbClr val="252B3A"/>
                </a:solidFill>
                <a:latin typeface="Microsoft YaHei" panose="020B0503020204020204" pitchFamily="34" charset="-122"/>
                <a:ea typeface="Microsoft YaHei" panose="020B0503020204020204" pitchFamily="34" charset="-122"/>
              </a:rPr>
              <a:t>中止</a:t>
            </a:r>
            <a:r>
              <a:rPr lang="en-US" altLang="zh-CN" sz="2000" dirty="0">
                <a:solidFill>
                  <a:srgbClr val="252B3A"/>
                </a:solidFill>
                <a:latin typeface="Microsoft YaHei" panose="020B0503020204020204" pitchFamily="34" charset="-122"/>
                <a:ea typeface="Microsoft YaHei" panose="020B0503020204020204" pitchFamily="34" charset="-122"/>
              </a:rPr>
              <a:t>)</a:t>
            </a:r>
            <a:r>
              <a:rPr lang="zh-CN" altLang="en-US" sz="2000" dirty="0">
                <a:solidFill>
                  <a:srgbClr val="252B3A"/>
                </a:solidFill>
                <a:latin typeface="Microsoft YaHei" panose="020B0503020204020204" pitchFamily="34" charset="-122"/>
                <a:ea typeface="Microsoft YaHei" panose="020B0503020204020204" pitchFamily="34" charset="-122"/>
              </a:rPr>
              <a:t>当前程序的执行，而转去完成事件服务程序，待事件完毕后，再返回到暂停处</a:t>
            </a:r>
            <a:r>
              <a:rPr lang="en-US" altLang="zh-CN" sz="2000" dirty="0">
                <a:solidFill>
                  <a:srgbClr val="252B3A"/>
                </a:solidFill>
                <a:latin typeface="Microsoft YaHei" panose="020B0503020204020204" pitchFamily="34" charset="-122"/>
                <a:ea typeface="Microsoft YaHei" panose="020B0503020204020204" pitchFamily="34" charset="-122"/>
              </a:rPr>
              <a:t>(</a:t>
            </a:r>
            <a:r>
              <a:rPr lang="zh-CN" altLang="en-US" sz="2000" dirty="0">
                <a:solidFill>
                  <a:srgbClr val="252B3A"/>
                </a:solidFill>
                <a:latin typeface="Microsoft YaHei" panose="020B0503020204020204" pitchFamily="34" charset="-122"/>
                <a:ea typeface="Microsoft YaHei" panose="020B0503020204020204" pitchFamily="34" charset="-122"/>
              </a:rPr>
              <a:t>断点</a:t>
            </a:r>
            <a:r>
              <a:rPr lang="en-US" altLang="zh-CN" sz="2000" dirty="0">
                <a:solidFill>
                  <a:srgbClr val="252B3A"/>
                </a:solidFill>
                <a:latin typeface="Microsoft YaHei" panose="020B0503020204020204" pitchFamily="34" charset="-122"/>
                <a:ea typeface="Microsoft YaHei" panose="020B0503020204020204" pitchFamily="34" charset="-122"/>
              </a:rPr>
              <a:t>)</a:t>
            </a:r>
            <a:r>
              <a:rPr lang="zh-CN" altLang="en-US" sz="2000" dirty="0">
                <a:solidFill>
                  <a:srgbClr val="252B3A"/>
                </a:solidFill>
                <a:latin typeface="Microsoft YaHei" panose="020B0503020204020204" pitchFamily="34" charset="-122"/>
                <a:ea typeface="Microsoft YaHei" panose="020B0503020204020204" pitchFamily="34" charset="-122"/>
              </a:rPr>
              <a:t>继续执行原来的程序。事件服务程序又称中断处理程序或中断服务程序。严格意义上来说，上面的描述是针对硬件中断而言的。</a:t>
            </a:r>
          </a:p>
        </p:txBody>
      </p:sp>
      <p:sp>
        <p:nvSpPr>
          <p:cNvPr id="12" name="文本框 11">
            <a:extLst>
              <a:ext uri="{FF2B5EF4-FFF2-40B4-BE49-F238E27FC236}">
                <a16:creationId xmlns:a16="http://schemas.microsoft.com/office/drawing/2014/main" id="{9CCEB748-7021-6AFC-2AF2-51A92D150B10}"/>
              </a:ext>
            </a:extLst>
          </p:cNvPr>
          <p:cNvSpPr txBox="1"/>
          <p:nvPr/>
        </p:nvSpPr>
        <p:spPr>
          <a:xfrm>
            <a:off x="1865527" y="3559500"/>
            <a:ext cx="9906001" cy="1015663"/>
          </a:xfrm>
          <a:prstGeom prst="rect">
            <a:avLst/>
          </a:prstGeom>
          <a:noFill/>
        </p:spPr>
        <p:txBody>
          <a:bodyPr wrap="square">
            <a:spAutoFit/>
          </a:bodyPr>
          <a:lstStyle/>
          <a:p>
            <a:r>
              <a:rPr lang="zh-CN" altLang="en-US" sz="2000" dirty="0">
                <a:solidFill>
                  <a:srgbClr val="252B3A"/>
                </a:solidFill>
                <a:latin typeface="Microsoft YaHei" panose="020B0503020204020204" pitchFamily="34" charset="-122"/>
                <a:ea typeface="Microsoft YaHei" panose="020B0503020204020204" pitchFamily="34" charset="-122"/>
              </a:rPr>
              <a:t>用软件方法引起的中断，即事先在程序中安排特殊的指令，</a:t>
            </a:r>
            <a:r>
              <a:rPr lang="en-US" altLang="zh-CN" sz="2000" dirty="0">
                <a:solidFill>
                  <a:srgbClr val="252B3A"/>
                </a:solidFill>
                <a:latin typeface="Microsoft YaHei" panose="020B0503020204020204" pitchFamily="34" charset="-122"/>
                <a:ea typeface="Microsoft YaHei" panose="020B0503020204020204" pitchFamily="34" charset="-122"/>
              </a:rPr>
              <a:t>CPU</a:t>
            </a:r>
            <a:r>
              <a:rPr lang="zh-CN" altLang="en-US" sz="2000" dirty="0">
                <a:solidFill>
                  <a:srgbClr val="252B3A"/>
                </a:solidFill>
                <a:latin typeface="Microsoft YaHei" panose="020B0503020204020204" pitchFamily="34" charset="-122"/>
                <a:ea typeface="Microsoft YaHei" panose="020B0503020204020204" pitchFamily="34" charset="-122"/>
              </a:rPr>
              <a:t>执行到该类指令的时候，会跳转去执行相应的一段预先安排好的程序，待程序执行完，再返回原来程序处。这种通过软件方法实现的中断叫软中断。</a:t>
            </a:r>
          </a:p>
        </p:txBody>
      </p:sp>
      <p:sp>
        <p:nvSpPr>
          <p:cNvPr id="4" name="标注: 线形 3">
            <a:extLst>
              <a:ext uri="{FF2B5EF4-FFF2-40B4-BE49-F238E27FC236}">
                <a16:creationId xmlns:a16="http://schemas.microsoft.com/office/drawing/2014/main" id="{A675237B-1C36-DD17-C2F5-EA451A09850A}"/>
              </a:ext>
            </a:extLst>
          </p:cNvPr>
          <p:cNvSpPr/>
          <p:nvPr/>
        </p:nvSpPr>
        <p:spPr>
          <a:xfrm>
            <a:off x="1968325" y="2410458"/>
            <a:ext cx="6434808" cy="789034"/>
          </a:xfrm>
          <a:prstGeom prst="borderCallout1">
            <a:avLst>
              <a:gd name="adj1" fmla="val 61012"/>
              <a:gd name="adj2" fmla="val 502"/>
              <a:gd name="adj3" fmla="val -115283"/>
              <a:gd name="adj4" fmla="val -16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不可预测；外部设备对</a:t>
            </a:r>
            <a:r>
              <a:rPr lang="en-US" altLang="zh-CN" dirty="0"/>
              <a:t>CPU</a:t>
            </a:r>
            <a:r>
              <a:rPr lang="zh-CN" altLang="en-US" dirty="0"/>
              <a:t>的中断</a:t>
            </a:r>
          </a:p>
        </p:txBody>
      </p:sp>
      <p:sp>
        <p:nvSpPr>
          <p:cNvPr id="8" name="标注: 线形 7">
            <a:extLst>
              <a:ext uri="{FF2B5EF4-FFF2-40B4-BE49-F238E27FC236}">
                <a16:creationId xmlns:a16="http://schemas.microsoft.com/office/drawing/2014/main" id="{FA434E02-32B2-5F39-E9EE-5AB3C417EC26}"/>
              </a:ext>
            </a:extLst>
          </p:cNvPr>
          <p:cNvSpPr/>
          <p:nvPr/>
        </p:nvSpPr>
        <p:spPr>
          <a:xfrm>
            <a:off x="1894364" y="4713359"/>
            <a:ext cx="6434808" cy="789034"/>
          </a:xfrm>
          <a:prstGeom prst="borderCallout1">
            <a:avLst>
              <a:gd name="adj1" fmla="val 61012"/>
              <a:gd name="adj2" fmla="val 502"/>
              <a:gd name="adj3" fmla="val -63569"/>
              <a:gd name="adj4" fmla="val -146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预先安排好的指令中断；硬中断服务程序对内核的中断</a:t>
            </a:r>
          </a:p>
        </p:txBody>
      </p:sp>
      <p:sp>
        <p:nvSpPr>
          <p:cNvPr id="14" name="矩形: 圆角 13">
            <a:extLst>
              <a:ext uri="{FF2B5EF4-FFF2-40B4-BE49-F238E27FC236}">
                <a16:creationId xmlns:a16="http://schemas.microsoft.com/office/drawing/2014/main" id="{4F79A38D-E8D3-149E-F13F-D23D75437660}"/>
              </a:ext>
            </a:extLst>
          </p:cNvPr>
          <p:cNvSpPr/>
          <p:nvPr/>
        </p:nvSpPr>
        <p:spPr>
          <a:xfrm>
            <a:off x="420471" y="5882672"/>
            <a:ext cx="1116711" cy="521935"/>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bg1"/>
                </a:solidFill>
                <a:latin typeface="仓耳玄三M W05" panose="02020400000000000000" pitchFamily="18" charset="-122"/>
                <a:ea typeface="仓耳玄三M W05" panose="02020400000000000000" pitchFamily="18" charset="-122"/>
              </a:rPr>
              <a:t>信号</a:t>
            </a:r>
          </a:p>
        </p:txBody>
      </p:sp>
      <p:sp>
        <p:nvSpPr>
          <p:cNvPr id="17" name="文本框 16">
            <a:extLst>
              <a:ext uri="{FF2B5EF4-FFF2-40B4-BE49-F238E27FC236}">
                <a16:creationId xmlns:a16="http://schemas.microsoft.com/office/drawing/2014/main" id="{DA4D1E67-DC24-F8C8-1D3B-68D5005AB094}"/>
              </a:ext>
            </a:extLst>
          </p:cNvPr>
          <p:cNvSpPr txBox="1"/>
          <p:nvPr/>
        </p:nvSpPr>
        <p:spPr>
          <a:xfrm>
            <a:off x="1865528" y="5882672"/>
            <a:ext cx="9906001" cy="400110"/>
          </a:xfrm>
          <a:prstGeom prst="rect">
            <a:avLst/>
          </a:prstGeom>
          <a:noFill/>
        </p:spPr>
        <p:txBody>
          <a:bodyPr wrap="square">
            <a:spAutoFit/>
          </a:bodyPr>
          <a:lstStyle/>
          <a:p>
            <a:r>
              <a:rPr lang="zh-CN" altLang="en-US" sz="2000" dirty="0">
                <a:solidFill>
                  <a:srgbClr val="252B3A"/>
                </a:solidFill>
                <a:latin typeface="Microsoft YaHei" panose="020B0503020204020204" pitchFamily="34" charset="-122"/>
                <a:ea typeface="Microsoft YaHei" panose="020B0503020204020204" pitchFamily="34" charset="-122"/>
              </a:rPr>
              <a:t>由内核（或其他进程）对某个进程的中断。</a:t>
            </a:r>
          </a:p>
        </p:txBody>
      </p:sp>
    </p:spTree>
    <p:extLst>
      <p:ext uri="{BB962C8B-B14F-4D97-AF65-F5344CB8AC3E}">
        <p14:creationId xmlns:p14="http://schemas.microsoft.com/office/powerpoint/2010/main" val="347598591"/>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22" presetClass="entr" presetSubtype="8"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750" fill="hold"/>
                                        <p:tgtEl>
                                          <p:spTgt spid="16"/>
                                        </p:tgtEl>
                                        <p:attrNameLst>
                                          <p:attrName>ppt_w</p:attrName>
                                        </p:attrNameLst>
                                      </p:cBhvr>
                                      <p:tavLst>
                                        <p:tav tm="0">
                                          <p:val>
                                            <p:fltVal val="0"/>
                                          </p:val>
                                        </p:tav>
                                        <p:tav tm="100000">
                                          <p:val>
                                            <p:strVal val="#ppt_w"/>
                                          </p:val>
                                        </p:tav>
                                      </p:tavLst>
                                    </p:anim>
                                    <p:anim calcmode="lin" valueType="num">
                                      <p:cBhvr>
                                        <p:cTn id="18" dur="750" fill="hold"/>
                                        <p:tgtEl>
                                          <p:spTgt spid="16"/>
                                        </p:tgtEl>
                                        <p:attrNameLst>
                                          <p:attrName>ppt_h</p:attrName>
                                        </p:attrNameLst>
                                      </p:cBhvr>
                                      <p:tavLst>
                                        <p:tav tm="0">
                                          <p:val>
                                            <p:fltVal val="0"/>
                                          </p:val>
                                        </p:tav>
                                        <p:tav tm="100000">
                                          <p:val>
                                            <p:strVal val="#ppt_h"/>
                                          </p:val>
                                        </p:tav>
                                      </p:tavLst>
                                    </p:anim>
                                    <p:animEffect transition="in" filter="fade">
                                      <p:cBhvr>
                                        <p:cTn id="19" dur="75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childTnLst>
                          </p:cTn>
                        </p:par>
                        <p:par>
                          <p:cTn id="25" fill="hold">
                            <p:stCondLst>
                              <p:cond delay="2250"/>
                            </p:stCondLst>
                            <p:childTnLst>
                              <p:par>
                                <p:cTn id="26" presetID="53" presetClass="entr" presetSubtype="16"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750" fill="hold"/>
                                        <p:tgtEl>
                                          <p:spTgt spid="14"/>
                                        </p:tgtEl>
                                        <p:attrNameLst>
                                          <p:attrName>ppt_w</p:attrName>
                                        </p:attrNameLst>
                                      </p:cBhvr>
                                      <p:tavLst>
                                        <p:tav tm="0">
                                          <p:val>
                                            <p:fltVal val="0"/>
                                          </p:val>
                                        </p:tav>
                                        <p:tav tm="100000">
                                          <p:val>
                                            <p:strVal val="#ppt_w"/>
                                          </p:val>
                                        </p:tav>
                                      </p:tavLst>
                                    </p:anim>
                                    <p:anim calcmode="lin" valueType="num">
                                      <p:cBhvr>
                                        <p:cTn id="29" dur="750" fill="hold"/>
                                        <p:tgtEl>
                                          <p:spTgt spid="14"/>
                                        </p:tgtEl>
                                        <p:attrNameLst>
                                          <p:attrName>ppt_h</p:attrName>
                                        </p:attrNameLst>
                                      </p:cBhvr>
                                      <p:tavLst>
                                        <p:tav tm="0">
                                          <p:val>
                                            <p:fltVal val="0"/>
                                          </p:val>
                                        </p:tav>
                                        <p:tav tm="100000">
                                          <p:val>
                                            <p:strVal val="#ppt_h"/>
                                          </p:val>
                                        </p:tav>
                                      </p:tavLst>
                                    </p:anim>
                                    <p:animEffect transition="in" filter="fade">
                                      <p:cBhvr>
                                        <p:cTn id="30" dur="75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6" grpId="0" animBg="1"/>
      <p:bldP spid="20" grpId="0" animBg="1"/>
      <p:bldP spid="4" grpId="0" animBg="1"/>
      <p:bldP spid="4" grpId="1" animBg="1"/>
      <p:bldP spid="8" grpId="0" animBg="1"/>
      <p:bldP spid="14" grpId="0" animBg="1"/>
      <p:bldP spid="14" grpId="1" animBg="1"/>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9884" y="121611"/>
            <a:ext cx="8288323"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如何区分共享一个中断号的外部设备</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2257319" y="1922129"/>
            <a:ext cx="4210229" cy="330283"/>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dirty="0"/>
          </a:p>
        </p:txBody>
      </p:sp>
      <p:pic>
        <p:nvPicPr>
          <p:cNvPr id="14" name="图片 13">
            <a:extLst>
              <a:ext uri="{FF2B5EF4-FFF2-40B4-BE49-F238E27FC236}">
                <a16:creationId xmlns:a16="http://schemas.microsoft.com/office/drawing/2014/main" id="{42908A6E-46D0-D857-3F75-956F29DC5B76}"/>
              </a:ext>
            </a:extLst>
          </p:cNvPr>
          <p:cNvPicPr>
            <a:picLocks noChangeAspect="1"/>
          </p:cNvPicPr>
          <p:nvPr/>
        </p:nvPicPr>
        <p:blipFill>
          <a:blip r:embed="rId3"/>
          <a:stretch>
            <a:fillRect/>
          </a:stretch>
        </p:blipFill>
        <p:spPr>
          <a:xfrm>
            <a:off x="380103" y="956575"/>
            <a:ext cx="7370667" cy="4849451"/>
          </a:xfrm>
          <a:prstGeom prst="rect">
            <a:avLst/>
          </a:prstGeom>
        </p:spPr>
      </p:pic>
      <p:sp>
        <p:nvSpPr>
          <p:cNvPr id="15" name="矩形 14">
            <a:extLst>
              <a:ext uri="{FF2B5EF4-FFF2-40B4-BE49-F238E27FC236}">
                <a16:creationId xmlns:a16="http://schemas.microsoft.com/office/drawing/2014/main" id="{367A3894-778C-520F-37BB-E6B577666F36}"/>
              </a:ext>
            </a:extLst>
          </p:cNvPr>
          <p:cNvSpPr/>
          <p:nvPr/>
        </p:nvSpPr>
        <p:spPr>
          <a:xfrm>
            <a:off x="8193153" y="923786"/>
            <a:ext cx="3336587"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r>
              <a:rPr lang="zh-CN" altLang="en-US" dirty="0"/>
              <a:t>中断号的某个外设触发中断</a:t>
            </a:r>
          </a:p>
        </p:txBody>
      </p:sp>
      <p:sp>
        <p:nvSpPr>
          <p:cNvPr id="16" name="矩形 15">
            <a:extLst>
              <a:ext uri="{FF2B5EF4-FFF2-40B4-BE49-F238E27FC236}">
                <a16:creationId xmlns:a16="http://schemas.microsoft.com/office/drawing/2014/main" id="{D6224D45-86CF-DD73-E6FA-EB6AB1EB3524}"/>
              </a:ext>
            </a:extLst>
          </p:cNvPr>
          <p:cNvSpPr/>
          <p:nvPr/>
        </p:nvSpPr>
        <p:spPr>
          <a:xfrm>
            <a:off x="8193153" y="1830272"/>
            <a:ext cx="1928209"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2.Osinterrupt( )</a:t>
            </a:r>
            <a:endParaRPr lang="zh-CN" altLang="en-US" dirty="0"/>
          </a:p>
        </p:txBody>
      </p:sp>
      <p:cxnSp>
        <p:nvCxnSpPr>
          <p:cNvPr id="18" name="直接箭头连接符 17">
            <a:extLst>
              <a:ext uri="{FF2B5EF4-FFF2-40B4-BE49-F238E27FC236}">
                <a16:creationId xmlns:a16="http://schemas.microsoft.com/office/drawing/2014/main" id="{5A3342D0-8CD8-6846-43CA-EC1BCD86FBB0}"/>
              </a:ext>
            </a:extLst>
          </p:cNvPr>
          <p:cNvCxnSpPr>
            <a:cxnSpLocks/>
          </p:cNvCxnSpPr>
          <p:nvPr/>
        </p:nvCxnSpPr>
        <p:spPr>
          <a:xfrm flipV="1">
            <a:off x="2647782" y="2313420"/>
            <a:ext cx="5620657" cy="84667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6DDA7E4D-11F7-CC12-7457-D25DD32C7BAE}"/>
              </a:ext>
            </a:extLst>
          </p:cNvPr>
          <p:cNvCxnSpPr>
            <a:cxnSpLocks/>
            <a:stCxn id="16" idx="1"/>
          </p:cNvCxnSpPr>
          <p:nvPr/>
        </p:nvCxnSpPr>
        <p:spPr>
          <a:xfrm flipH="1">
            <a:off x="3630181" y="2122660"/>
            <a:ext cx="4562972" cy="3744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39C14AE0-C43A-2DD2-E26C-38B67D37C22B}"/>
              </a:ext>
            </a:extLst>
          </p:cNvPr>
          <p:cNvSpPr/>
          <p:nvPr/>
        </p:nvSpPr>
        <p:spPr>
          <a:xfrm>
            <a:off x="8227670" y="2902623"/>
            <a:ext cx="3936443" cy="693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3.</a:t>
            </a:r>
            <a:r>
              <a:rPr lang="zh-CN" altLang="en-US" dirty="0"/>
              <a:t>设备中断处理程序中利用</a:t>
            </a:r>
            <a:r>
              <a:rPr lang="en-US" altLang="zh-CN" dirty="0" err="1"/>
              <a:t>uwParam</a:t>
            </a:r>
            <a:r>
              <a:rPr lang="zh-CN" altLang="en-US" dirty="0"/>
              <a:t>中信息对外设状态查询</a:t>
            </a:r>
          </a:p>
        </p:txBody>
      </p:sp>
      <p:sp>
        <p:nvSpPr>
          <p:cNvPr id="25" name="矩形 24">
            <a:extLst>
              <a:ext uri="{FF2B5EF4-FFF2-40B4-BE49-F238E27FC236}">
                <a16:creationId xmlns:a16="http://schemas.microsoft.com/office/drawing/2014/main" id="{4EF9A32F-6738-9926-5ADC-AA8739160D0D}"/>
              </a:ext>
            </a:extLst>
          </p:cNvPr>
          <p:cNvSpPr/>
          <p:nvPr/>
        </p:nvSpPr>
        <p:spPr>
          <a:xfrm>
            <a:off x="8193153" y="4168155"/>
            <a:ext cx="3936443" cy="1352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4.</a:t>
            </a:r>
            <a:r>
              <a:rPr lang="zh-CN" altLang="en-US" dirty="0"/>
              <a:t>（</a:t>
            </a:r>
            <a:r>
              <a:rPr lang="en-US" altLang="zh-CN" dirty="0"/>
              <a:t>1</a:t>
            </a:r>
            <a:r>
              <a:rPr lang="zh-CN" altLang="en-US" dirty="0"/>
              <a:t>）若断定产生的中断是自己的中断产生的则进行后续处理；</a:t>
            </a:r>
            <a:endParaRPr lang="en-US" altLang="zh-CN" dirty="0"/>
          </a:p>
          <a:p>
            <a:r>
              <a:rPr lang="zh-CN" altLang="en-US" dirty="0"/>
              <a:t>（</a:t>
            </a:r>
            <a:r>
              <a:rPr lang="en-US" altLang="zh-CN" dirty="0"/>
              <a:t>2</a:t>
            </a:r>
            <a:r>
              <a:rPr lang="zh-CN" altLang="en-US" dirty="0"/>
              <a:t>）若不是则返回，</a:t>
            </a:r>
            <a:r>
              <a:rPr lang="en-US" altLang="zh-CN" dirty="0" err="1"/>
              <a:t>OsInterrupt</a:t>
            </a:r>
            <a:r>
              <a:rPr lang="zh-CN" altLang="en-US" dirty="0"/>
              <a:t>继续遍历剩余设备中断处理程序。</a:t>
            </a:r>
            <a:endParaRPr lang="en-US" altLang="zh-CN" dirty="0"/>
          </a:p>
        </p:txBody>
      </p:sp>
      <p:sp>
        <p:nvSpPr>
          <p:cNvPr id="26" name="文本框 25">
            <a:extLst>
              <a:ext uri="{FF2B5EF4-FFF2-40B4-BE49-F238E27FC236}">
                <a16:creationId xmlns:a16="http://schemas.microsoft.com/office/drawing/2014/main" id="{AFC94DAB-714B-3313-D406-33BD0EBBE4D0}"/>
              </a:ext>
            </a:extLst>
          </p:cNvPr>
          <p:cNvSpPr txBox="1"/>
          <p:nvPr/>
        </p:nvSpPr>
        <p:spPr>
          <a:xfrm>
            <a:off x="1855413" y="5958460"/>
            <a:ext cx="6372257" cy="461665"/>
          </a:xfrm>
          <a:prstGeom prst="rect">
            <a:avLst/>
          </a:prstGeom>
          <a:noFill/>
        </p:spPr>
        <p:txBody>
          <a:bodyPr wrap="none" rtlCol="0">
            <a:spAutoFit/>
          </a:bodyPr>
          <a:lstStyle/>
          <a:p>
            <a:r>
              <a:rPr lang="zh-CN" altLang="en-US" sz="2400" b="1" dirty="0">
                <a:solidFill>
                  <a:srgbClr val="FF0000"/>
                </a:solidFill>
              </a:rPr>
              <a:t>对共享中断号的支需要持设备驱动程序的配合</a:t>
            </a:r>
          </a:p>
        </p:txBody>
      </p:sp>
    </p:spTree>
    <p:extLst>
      <p:ext uri="{BB962C8B-B14F-4D97-AF65-F5344CB8AC3E}">
        <p14:creationId xmlns:p14="http://schemas.microsoft.com/office/powerpoint/2010/main" val="1437995433"/>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22" presetClass="entr" presetSubtype="8"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5" grpId="0" animBg="1"/>
      <p:bldP spid="16" grpId="0" animBg="1"/>
      <p:bldP spid="24" grpId="0" animBg="1"/>
      <p:bldP spid="25" grpId="0" animBg="1"/>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39977"/>
            <a:ext cx="8288323"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共享一个中断号的外部设备应用举例</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2257319" y="1922129"/>
            <a:ext cx="4210229" cy="330283"/>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dirty="0"/>
          </a:p>
        </p:txBody>
      </p:sp>
      <p:pic>
        <p:nvPicPr>
          <p:cNvPr id="14" name="图片 13">
            <a:extLst>
              <a:ext uri="{FF2B5EF4-FFF2-40B4-BE49-F238E27FC236}">
                <a16:creationId xmlns:a16="http://schemas.microsoft.com/office/drawing/2014/main" id="{42908A6E-46D0-D857-3F75-956F29DC5B76}"/>
              </a:ext>
            </a:extLst>
          </p:cNvPr>
          <p:cNvPicPr>
            <a:picLocks noChangeAspect="1"/>
          </p:cNvPicPr>
          <p:nvPr/>
        </p:nvPicPr>
        <p:blipFill>
          <a:blip r:embed="rId3"/>
          <a:stretch>
            <a:fillRect/>
          </a:stretch>
        </p:blipFill>
        <p:spPr>
          <a:xfrm>
            <a:off x="123113" y="913501"/>
            <a:ext cx="8288323" cy="5453213"/>
          </a:xfrm>
          <a:prstGeom prst="rect">
            <a:avLst/>
          </a:prstGeom>
        </p:spPr>
      </p:pic>
      <p:sp>
        <p:nvSpPr>
          <p:cNvPr id="16" name="矩形 15">
            <a:extLst>
              <a:ext uri="{FF2B5EF4-FFF2-40B4-BE49-F238E27FC236}">
                <a16:creationId xmlns:a16="http://schemas.microsoft.com/office/drawing/2014/main" id="{D6224D45-86CF-DD73-E6FA-EB6AB1EB3524}"/>
              </a:ext>
            </a:extLst>
          </p:cNvPr>
          <p:cNvSpPr/>
          <p:nvPr/>
        </p:nvSpPr>
        <p:spPr>
          <a:xfrm>
            <a:off x="8553996" y="984375"/>
            <a:ext cx="3576875" cy="5453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     保存同一类设备的不同实体</a:t>
            </a:r>
            <a:endParaRPr lang="en-US" altLang="zh-CN" dirty="0"/>
          </a:p>
          <a:p>
            <a:endParaRPr lang="en-US" altLang="zh-CN" dirty="0"/>
          </a:p>
          <a:p>
            <a:r>
              <a:rPr lang="zh-CN" altLang="en-US" dirty="0"/>
              <a:t>流程描述：</a:t>
            </a:r>
            <a:endParaRPr lang="en-US" altLang="zh-CN" dirty="0"/>
          </a:p>
          <a:p>
            <a:r>
              <a:rPr lang="en-US" altLang="zh-CN" dirty="0"/>
              <a:t>1.</a:t>
            </a:r>
            <a:r>
              <a:rPr lang="zh-CN" altLang="en-US" dirty="0"/>
              <a:t>键盘类设备都使用同一中断处理程序。</a:t>
            </a:r>
            <a:endParaRPr lang="en-US" altLang="zh-CN" dirty="0"/>
          </a:p>
          <a:p>
            <a:r>
              <a:rPr lang="en-US" altLang="zh-CN" dirty="0"/>
              <a:t>2.</a:t>
            </a:r>
            <a:r>
              <a:rPr lang="zh-CN" altLang="en-US" dirty="0"/>
              <a:t>但计算机可以连接多个键盘（笔记本自带键盘和外接键盘）。</a:t>
            </a:r>
            <a:endParaRPr lang="en-US" altLang="zh-CN" dirty="0"/>
          </a:p>
          <a:p>
            <a:r>
              <a:rPr lang="en-US" altLang="zh-CN" dirty="0"/>
              <a:t>3.</a:t>
            </a:r>
            <a:r>
              <a:rPr lang="zh-CN" altLang="en-US" dirty="0"/>
              <a:t>中断处理程序需要搞清楚哪个键盘产生中断。</a:t>
            </a:r>
            <a:endParaRPr lang="en-US" altLang="zh-CN" dirty="0"/>
          </a:p>
          <a:p>
            <a:endParaRPr lang="en-US" altLang="zh-CN" dirty="0"/>
          </a:p>
          <a:p>
            <a:r>
              <a:rPr lang="zh-CN" altLang="en-US" dirty="0"/>
              <a:t>程序操作过程：</a:t>
            </a:r>
            <a:endParaRPr lang="en-US" altLang="zh-CN" dirty="0"/>
          </a:p>
          <a:p>
            <a:r>
              <a:rPr lang="zh-CN" altLang="en-US" dirty="0"/>
              <a:t>（</a:t>
            </a:r>
            <a:r>
              <a:rPr lang="en-US" altLang="zh-CN" dirty="0"/>
              <a:t>1</a:t>
            </a:r>
            <a:r>
              <a:rPr lang="zh-CN" altLang="en-US" dirty="0"/>
              <a:t>）</a:t>
            </a:r>
            <a:r>
              <a:rPr lang="en-US" altLang="zh-CN" dirty="0" err="1"/>
              <a:t>OsInterrupt</a:t>
            </a:r>
            <a:r>
              <a:rPr lang="zh-CN" altLang="en-US" dirty="0"/>
              <a:t>循环遍历链表上的两键盘节点</a:t>
            </a:r>
            <a:endParaRPr lang="en-US" altLang="zh-CN" dirty="0"/>
          </a:p>
          <a:p>
            <a:r>
              <a:rPr lang="zh-CN" altLang="en-US" dirty="0"/>
              <a:t>（</a:t>
            </a:r>
            <a:r>
              <a:rPr lang="en-US" altLang="zh-CN" dirty="0"/>
              <a:t>2</a:t>
            </a:r>
            <a:r>
              <a:rPr lang="zh-CN" altLang="en-US" dirty="0"/>
              <a:t>）</a:t>
            </a:r>
            <a:r>
              <a:rPr lang="en-US" altLang="zh-CN" dirty="0" err="1"/>
              <a:t>OsInterrupt</a:t>
            </a:r>
            <a:r>
              <a:rPr lang="zh-CN" altLang="en-US" dirty="0"/>
              <a:t>传递键盘类设备的</a:t>
            </a:r>
            <a:r>
              <a:rPr lang="en-US" altLang="zh-CN" dirty="0" err="1"/>
              <a:t>uwParam</a:t>
            </a:r>
            <a:r>
              <a:rPr lang="zh-CN" altLang="en-US" dirty="0"/>
              <a:t>给</a:t>
            </a:r>
            <a:r>
              <a:rPr lang="en-US" altLang="zh-CN" dirty="0" err="1"/>
              <a:t>pfnHook</a:t>
            </a:r>
            <a:endParaRPr lang="en-US" altLang="zh-CN" dirty="0"/>
          </a:p>
          <a:p>
            <a:r>
              <a:rPr lang="zh-CN" altLang="en-US" dirty="0"/>
              <a:t>（</a:t>
            </a:r>
            <a:r>
              <a:rPr lang="en-US" altLang="zh-CN" dirty="0"/>
              <a:t>3</a:t>
            </a:r>
            <a:r>
              <a:rPr lang="zh-CN" altLang="en-US" dirty="0"/>
              <a:t>）</a:t>
            </a:r>
            <a:r>
              <a:rPr lang="en-US" altLang="zh-CN" dirty="0" err="1"/>
              <a:t>pfnHook</a:t>
            </a:r>
            <a:r>
              <a:rPr lang="zh-CN" altLang="en-US" dirty="0"/>
              <a:t>检查两键盘状态</a:t>
            </a:r>
            <a:endParaRPr lang="en-US" altLang="zh-CN" dirty="0"/>
          </a:p>
          <a:p>
            <a:r>
              <a:rPr lang="zh-CN" altLang="en-US" dirty="0"/>
              <a:t>（</a:t>
            </a:r>
            <a:r>
              <a:rPr lang="en-US" altLang="zh-CN" dirty="0"/>
              <a:t>4</a:t>
            </a:r>
            <a:r>
              <a:rPr lang="zh-CN" altLang="en-US" dirty="0"/>
              <a:t>）确定哪个键盘产生中断并进行处理</a:t>
            </a:r>
          </a:p>
        </p:txBody>
      </p:sp>
      <p:cxnSp>
        <p:nvCxnSpPr>
          <p:cNvPr id="18" name="直接箭头连接符 17">
            <a:extLst>
              <a:ext uri="{FF2B5EF4-FFF2-40B4-BE49-F238E27FC236}">
                <a16:creationId xmlns:a16="http://schemas.microsoft.com/office/drawing/2014/main" id="{5A3342D0-8CD8-6846-43CA-EC1BCD86FBB0}"/>
              </a:ext>
            </a:extLst>
          </p:cNvPr>
          <p:cNvCxnSpPr>
            <a:cxnSpLocks/>
          </p:cNvCxnSpPr>
          <p:nvPr/>
        </p:nvCxnSpPr>
        <p:spPr>
          <a:xfrm flipV="1">
            <a:off x="3278221" y="1361872"/>
            <a:ext cx="5323533" cy="19649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271067"/>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22" presetClass="entr" presetSubtype="8"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A040D7-B505-B4E7-A429-29C9FA75D6DE}"/>
              </a:ext>
            </a:extLst>
          </p:cNvPr>
          <p:cNvSpPr txBox="1"/>
          <p:nvPr/>
        </p:nvSpPr>
        <p:spPr>
          <a:xfrm>
            <a:off x="3028740" y="4085138"/>
            <a:ext cx="4934551" cy="412934"/>
          </a:xfrm>
          <a:prstGeom prst="rect">
            <a:avLst/>
          </a:prstGeom>
          <a:noFill/>
        </p:spPr>
        <p:txBody>
          <a:bodyPr wrap="square">
            <a:spAutoFit/>
          </a:bodyPr>
          <a:lstStyle>
            <a:defPPr>
              <a:defRPr lang="zh-CN"/>
            </a:defPPr>
            <a:lvl1pPr>
              <a:defRPr sz="1400">
                <a:solidFill>
                  <a:schemeClr val="tx1">
                    <a:lumMod val="75000"/>
                    <a:lumOff val="25000"/>
                  </a:schemeClr>
                </a:solidFill>
                <a:latin typeface="仓耳玄三M W05" panose="02020400000000000000" pitchFamily="18" charset="-122"/>
                <a:ea typeface="仓耳玄三M W05" panose="02020400000000000000" pitchFamily="18" charset="-122"/>
              </a:defRPr>
            </a:lvl1pPr>
          </a:lstStyle>
          <a:p>
            <a:pPr algn="ctr">
              <a:lnSpc>
                <a:spcPts val="2500"/>
              </a:lnSpc>
            </a:pPr>
            <a:r>
              <a:rPr lang="zh-CN" altLang="en-US" sz="2400" dirty="0">
                <a:latin typeface="华文中宋" panose="02010600040101010101" pitchFamily="2" charset="-122"/>
                <a:ea typeface="华文中宋" panose="02010600040101010101" pitchFamily="2" charset="-122"/>
              </a:rPr>
              <a:t>陈   子   涵、贺  佳  佳</a:t>
            </a:r>
          </a:p>
        </p:txBody>
      </p:sp>
      <p:sp>
        <p:nvSpPr>
          <p:cNvPr id="2" name="Rectangle 24">
            <a:extLst>
              <a:ext uri="{FF2B5EF4-FFF2-40B4-BE49-F238E27FC236}">
                <a16:creationId xmlns:a16="http://schemas.microsoft.com/office/drawing/2014/main" id="{427C3AB6-DC97-60C6-B6D3-382F96C73882}"/>
              </a:ext>
            </a:extLst>
          </p:cNvPr>
          <p:cNvSpPr/>
          <p:nvPr/>
        </p:nvSpPr>
        <p:spPr>
          <a:xfrm>
            <a:off x="1845271" y="2780928"/>
            <a:ext cx="1183469" cy="1045574"/>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 name="TextBox 25">
            <a:extLst>
              <a:ext uri="{FF2B5EF4-FFF2-40B4-BE49-F238E27FC236}">
                <a16:creationId xmlns:a16="http://schemas.microsoft.com/office/drawing/2014/main" id="{89518A29-A90F-18F5-7E8D-F870C839BEB5}"/>
              </a:ext>
            </a:extLst>
          </p:cNvPr>
          <p:cNvSpPr txBox="1"/>
          <p:nvPr/>
        </p:nvSpPr>
        <p:spPr>
          <a:xfrm>
            <a:off x="2052720" y="3011327"/>
            <a:ext cx="853558"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600" dirty="0">
                <a:solidFill>
                  <a:schemeClr val="bg1"/>
                </a:solidFill>
                <a:latin typeface="Arial Black"/>
              </a:rPr>
              <a:t>03</a:t>
            </a:r>
            <a:endParaRPr lang="zh-CN" sz="3600" dirty="0">
              <a:solidFill>
                <a:schemeClr val="bg1"/>
              </a:solidFill>
              <a:latin typeface="Arial Black"/>
            </a:endParaRPr>
          </a:p>
        </p:txBody>
      </p:sp>
      <p:sp>
        <p:nvSpPr>
          <p:cNvPr id="5" name="Rectangle 26">
            <a:extLst>
              <a:ext uri="{FF2B5EF4-FFF2-40B4-BE49-F238E27FC236}">
                <a16:creationId xmlns:a16="http://schemas.microsoft.com/office/drawing/2014/main" id="{A860B060-3CB1-E97E-E9CC-CAD86A222698}"/>
              </a:ext>
            </a:extLst>
          </p:cNvPr>
          <p:cNvSpPr/>
          <p:nvPr/>
        </p:nvSpPr>
        <p:spPr>
          <a:xfrm>
            <a:off x="4009790" y="2780877"/>
            <a:ext cx="5029375" cy="1045625"/>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6" name="TextBox 27">
            <a:extLst>
              <a:ext uri="{FF2B5EF4-FFF2-40B4-BE49-F238E27FC236}">
                <a16:creationId xmlns:a16="http://schemas.microsoft.com/office/drawing/2014/main" id="{B675D2AF-5B03-8590-9A55-F19AD2AA7B96}"/>
              </a:ext>
            </a:extLst>
          </p:cNvPr>
          <p:cNvSpPr txBox="1"/>
          <p:nvPr/>
        </p:nvSpPr>
        <p:spPr>
          <a:xfrm>
            <a:off x="4372035" y="3011327"/>
            <a:ext cx="3916552"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3600" b="1" dirty="0">
                <a:solidFill>
                  <a:schemeClr val="bg1"/>
                </a:solidFill>
                <a:latin typeface="微软雅黑"/>
                <a:ea typeface="微软雅黑"/>
              </a:rPr>
              <a:t>中断软硬件初始化</a:t>
            </a:r>
            <a:endParaRPr lang="zh-CN" sz="3600" b="1" dirty="0">
              <a:solidFill>
                <a:schemeClr val="bg1"/>
              </a:solidFill>
              <a:latin typeface="微软雅黑"/>
              <a:ea typeface="微软雅黑"/>
            </a:endParaRPr>
          </a:p>
        </p:txBody>
      </p:sp>
    </p:spTree>
    <p:extLst>
      <p:ext uri="{BB962C8B-B14F-4D97-AF65-F5344CB8AC3E}">
        <p14:creationId xmlns:p14="http://schemas.microsoft.com/office/powerpoint/2010/main" val="1444791136"/>
      </p:ext>
    </p:extLst>
  </p:cSld>
  <p:clrMapOvr>
    <a:masterClrMapping/>
  </p:clrMapOvr>
  <mc:AlternateContent xmlns:mc="http://schemas.openxmlformats.org/markup-compatibility/2006" xmlns:p14="http://schemas.microsoft.com/office/powerpoint/2010/main">
    <mc:Choice Requires="p14">
      <p:transition spd="slow" p14:dur="1750" advClick="0" advTm="0">
        <p14:flip dir="r"/>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371144" y="132154"/>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中断初始化</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36821" y="716929"/>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spc="0" dirty="0"/>
              <a:t>GIC</a:t>
            </a:r>
            <a:r>
              <a:rPr lang="zh-CN" altLang="en-US" sz="2400" spc="0" dirty="0"/>
              <a:t>设备初始化  </a:t>
            </a:r>
            <a:r>
              <a:rPr lang="en-US" altLang="zh-CN" sz="2400" spc="0" dirty="0"/>
              <a:t> +   </a:t>
            </a:r>
            <a:r>
              <a:rPr lang="en-US" altLang="zh-CN" sz="2400" spc="0" dirty="0" err="1"/>
              <a:t>g_hwiForm</a:t>
            </a:r>
            <a:r>
              <a:rPr lang="zh-CN" altLang="en-US" sz="2400" spc="0" dirty="0"/>
              <a:t>数组初始化</a:t>
            </a:r>
            <a:endParaRPr lang="en-US" altLang="zh-CN" sz="2400" spc="0" dirty="0"/>
          </a:p>
        </p:txBody>
      </p:sp>
      <p:pic>
        <p:nvPicPr>
          <p:cNvPr id="3" name="图片 2">
            <a:extLst>
              <a:ext uri="{FF2B5EF4-FFF2-40B4-BE49-F238E27FC236}">
                <a16:creationId xmlns:a16="http://schemas.microsoft.com/office/drawing/2014/main" id="{EC6106A1-93E9-9065-C41B-81969212D582}"/>
              </a:ext>
            </a:extLst>
          </p:cNvPr>
          <p:cNvPicPr>
            <a:picLocks noChangeAspect="1"/>
          </p:cNvPicPr>
          <p:nvPr/>
        </p:nvPicPr>
        <p:blipFill>
          <a:blip r:embed="rId3"/>
          <a:stretch>
            <a:fillRect/>
          </a:stretch>
        </p:blipFill>
        <p:spPr>
          <a:xfrm>
            <a:off x="678432" y="1172520"/>
            <a:ext cx="11076747" cy="5087477"/>
          </a:xfrm>
          <a:prstGeom prst="rect">
            <a:avLst/>
          </a:prstGeom>
        </p:spPr>
      </p:pic>
    </p:spTree>
    <p:extLst>
      <p:ext uri="{BB962C8B-B14F-4D97-AF65-F5344CB8AC3E}">
        <p14:creationId xmlns:p14="http://schemas.microsoft.com/office/powerpoint/2010/main" val="2472944771"/>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46858" y="129796"/>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中断初始化</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3484276" y="243118"/>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spc="0" dirty="0"/>
              <a:t>GIC</a:t>
            </a:r>
            <a:r>
              <a:rPr lang="zh-CN" altLang="en-US" sz="2400" spc="0" dirty="0"/>
              <a:t>设备初始化  </a:t>
            </a:r>
            <a:r>
              <a:rPr lang="en-US" altLang="zh-CN" sz="2400" spc="0" dirty="0"/>
              <a:t> +   </a:t>
            </a:r>
            <a:r>
              <a:rPr lang="en-US" altLang="zh-CN" sz="2400" spc="0" dirty="0" err="1"/>
              <a:t>g_hwiForm</a:t>
            </a:r>
            <a:r>
              <a:rPr lang="zh-CN" altLang="en-US" sz="2400" spc="0" dirty="0"/>
              <a:t>数组初始化</a:t>
            </a:r>
            <a:endParaRPr lang="en-US" altLang="zh-CN" sz="2400" spc="0" dirty="0"/>
          </a:p>
        </p:txBody>
      </p:sp>
      <p:pic>
        <p:nvPicPr>
          <p:cNvPr id="3" name="图片 2">
            <a:extLst>
              <a:ext uri="{FF2B5EF4-FFF2-40B4-BE49-F238E27FC236}">
                <a16:creationId xmlns:a16="http://schemas.microsoft.com/office/drawing/2014/main" id="{EC6106A1-93E9-9065-C41B-81969212D582}"/>
              </a:ext>
            </a:extLst>
          </p:cNvPr>
          <p:cNvPicPr>
            <a:picLocks noChangeAspect="1"/>
          </p:cNvPicPr>
          <p:nvPr/>
        </p:nvPicPr>
        <p:blipFill>
          <a:blip r:embed="rId3"/>
          <a:stretch>
            <a:fillRect/>
          </a:stretch>
        </p:blipFill>
        <p:spPr>
          <a:xfrm>
            <a:off x="29362" y="853629"/>
            <a:ext cx="6204662" cy="2876627"/>
          </a:xfrm>
          <a:prstGeom prst="rect">
            <a:avLst/>
          </a:prstGeom>
        </p:spPr>
      </p:pic>
      <p:pic>
        <p:nvPicPr>
          <p:cNvPr id="4" name="图片 3">
            <a:extLst>
              <a:ext uri="{FF2B5EF4-FFF2-40B4-BE49-F238E27FC236}">
                <a16:creationId xmlns:a16="http://schemas.microsoft.com/office/drawing/2014/main" id="{4D4DBD67-3068-B96A-BFCD-1DBA31464AA1}"/>
              </a:ext>
            </a:extLst>
          </p:cNvPr>
          <p:cNvPicPr>
            <a:picLocks noChangeAspect="1"/>
          </p:cNvPicPr>
          <p:nvPr/>
        </p:nvPicPr>
        <p:blipFill>
          <a:blip r:embed="rId4"/>
          <a:stretch>
            <a:fillRect/>
          </a:stretch>
        </p:blipFill>
        <p:spPr>
          <a:xfrm>
            <a:off x="6517771" y="843511"/>
            <a:ext cx="4953515" cy="2585488"/>
          </a:xfrm>
          <a:prstGeom prst="rect">
            <a:avLst/>
          </a:prstGeom>
        </p:spPr>
      </p:pic>
      <p:sp>
        <p:nvSpPr>
          <p:cNvPr id="2" name="矩形: 圆角 1">
            <a:extLst>
              <a:ext uri="{FF2B5EF4-FFF2-40B4-BE49-F238E27FC236}">
                <a16:creationId xmlns:a16="http://schemas.microsoft.com/office/drawing/2014/main" id="{F65D5DD0-4F32-4EC6-E714-4ECFD585D054}"/>
              </a:ext>
            </a:extLst>
          </p:cNvPr>
          <p:cNvSpPr/>
          <p:nvPr/>
        </p:nvSpPr>
        <p:spPr>
          <a:xfrm>
            <a:off x="2563686" y="903180"/>
            <a:ext cx="3601502" cy="8639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1B15C87D-69C5-834B-8BEF-889551E32F23}"/>
              </a:ext>
            </a:extLst>
          </p:cNvPr>
          <p:cNvPicPr>
            <a:picLocks noChangeAspect="1"/>
          </p:cNvPicPr>
          <p:nvPr/>
        </p:nvPicPr>
        <p:blipFill>
          <a:blip r:embed="rId5"/>
          <a:stretch>
            <a:fillRect/>
          </a:stretch>
        </p:blipFill>
        <p:spPr>
          <a:xfrm>
            <a:off x="74021" y="3910042"/>
            <a:ext cx="5345061" cy="2565610"/>
          </a:xfrm>
          <a:prstGeom prst="rect">
            <a:avLst/>
          </a:prstGeom>
        </p:spPr>
      </p:pic>
      <p:sp>
        <p:nvSpPr>
          <p:cNvPr id="9" name="矩形 8">
            <a:extLst>
              <a:ext uri="{FF2B5EF4-FFF2-40B4-BE49-F238E27FC236}">
                <a16:creationId xmlns:a16="http://schemas.microsoft.com/office/drawing/2014/main" id="{F2062518-B496-CD9E-9358-E0FFEA0EE108}"/>
              </a:ext>
            </a:extLst>
          </p:cNvPr>
          <p:cNvSpPr/>
          <p:nvPr/>
        </p:nvSpPr>
        <p:spPr>
          <a:xfrm>
            <a:off x="5419082" y="3501803"/>
            <a:ext cx="6645762" cy="3190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1.</a:t>
            </a:r>
            <a:r>
              <a:rPr lang="zh-CN" altLang="en-US" dirty="0"/>
              <a:t>在</a:t>
            </a:r>
            <a:r>
              <a:rPr lang="en-US" altLang="zh-CN" dirty="0"/>
              <a:t>kernel\</a:t>
            </a:r>
            <a:r>
              <a:rPr lang="en-US" altLang="zh-CN" dirty="0" err="1"/>
              <a:t>init</a:t>
            </a:r>
            <a:r>
              <a:rPr lang="en-US" altLang="zh-CN" dirty="0"/>
              <a:t>\</a:t>
            </a:r>
            <a:r>
              <a:rPr lang="en-US" altLang="zh-CN" dirty="0" err="1"/>
              <a:t>los_init.c</a:t>
            </a:r>
            <a:r>
              <a:rPr lang="zh-CN" altLang="en-US" dirty="0"/>
              <a:t>中会继续调用</a:t>
            </a:r>
            <a:r>
              <a:rPr lang="en-US" altLang="zh-CN" dirty="0"/>
              <a:t>UINT32 </a:t>
            </a:r>
            <a:r>
              <a:rPr lang="en-US" altLang="zh-CN" dirty="0" err="1"/>
              <a:t>OsTickInit</a:t>
            </a:r>
            <a:r>
              <a:rPr lang="en-US" altLang="zh-CN" dirty="0"/>
              <a:t>(UINT32 </a:t>
            </a:r>
            <a:r>
              <a:rPr lang="en-US" altLang="zh-CN" dirty="0" err="1"/>
              <a:t>systemClock</a:t>
            </a:r>
            <a:r>
              <a:rPr lang="en-US" altLang="zh-CN" dirty="0"/>
              <a:t>, UINT32 </a:t>
            </a:r>
            <a:r>
              <a:rPr lang="en-US" altLang="zh-CN" dirty="0" err="1"/>
              <a:t>tickPerSecond</a:t>
            </a:r>
            <a:r>
              <a:rPr lang="en-US" altLang="zh-CN" dirty="0"/>
              <a:t>)</a:t>
            </a:r>
            <a:r>
              <a:rPr lang="zh-CN" altLang="en-US" dirty="0"/>
              <a:t>来初始化时间配置。该函数需要</a:t>
            </a:r>
            <a:r>
              <a:rPr lang="en-US" altLang="zh-CN" dirty="0"/>
              <a:t>2</a:t>
            </a:r>
            <a:r>
              <a:rPr lang="zh-CN" altLang="en-US" dirty="0"/>
              <a:t>个参数，分别是上文配置的系统时钟和每秒的</a:t>
            </a:r>
            <a:r>
              <a:rPr lang="en-US" altLang="zh-CN" dirty="0"/>
              <a:t>tick</a:t>
            </a:r>
            <a:r>
              <a:rPr lang="zh-CN" altLang="en-US" dirty="0"/>
              <a:t>数。进一步调用</a:t>
            </a:r>
            <a:r>
              <a:rPr lang="en-US" altLang="zh-CN" dirty="0" err="1"/>
              <a:t>HalClockInit</a:t>
            </a:r>
            <a:r>
              <a:rPr lang="en-US" altLang="zh-CN" dirty="0"/>
              <a:t>()</a:t>
            </a:r>
            <a:r>
              <a:rPr lang="zh-CN" altLang="en-US" dirty="0"/>
              <a:t>函数。</a:t>
            </a:r>
            <a:endParaRPr lang="en-US" altLang="zh-CN" dirty="0"/>
          </a:p>
          <a:p>
            <a:r>
              <a:rPr lang="en-US" altLang="zh-CN" dirty="0"/>
              <a:t>2. </a:t>
            </a:r>
            <a:r>
              <a:rPr lang="en-US" altLang="zh-CN" dirty="0" err="1"/>
              <a:t>HalClockInit</a:t>
            </a:r>
            <a:r>
              <a:rPr lang="en-US" altLang="zh-CN" dirty="0"/>
              <a:t>()</a:t>
            </a:r>
            <a:r>
              <a:rPr lang="zh-CN" altLang="en-US" dirty="0"/>
              <a:t>函数定义在</a:t>
            </a:r>
            <a:r>
              <a:rPr lang="en-US" altLang="zh-CN" dirty="0"/>
              <a:t>targets\</a:t>
            </a:r>
            <a:r>
              <a:rPr lang="en-US" altLang="zh-CN" dirty="0" err="1"/>
              <a:t>bsp</a:t>
            </a:r>
            <a:r>
              <a:rPr lang="en-US" altLang="zh-CN" dirty="0"/>
              <a:t>\</a:t>
            </a:r>
            <a:r>
              <a:rPr lang="en-US" altLang="zh-CN" dirty="0" err="1"/>
              <a:t>hw</a:t>
            </a:r>
            <a:r>
              <a:rPr lang="en-US" altLang="zh-CN" dirty="0"/>
              <a:t>\arm\timer\</a:t>
            </a:r>
            <a:r>
              <a:rPr lang="en-US" altLang="zh-CN" dirty="0" err="1"/>
              <a:t>arm_cortex_m</a:t>
            </a:r>
            <a:r>
              <a:rPr lang="en-US" altLang="zh-CN" dirty="0"/>
              <a:t>\</a:t>
            </a:r>
            <a:r>
              <a:rPr lang="en-US" altLang="zh-CN" dirty="0" err="1"/>
              <a:t>systick.c</a:t>
            </a:r>
            <a:r>
              <a:rPr lang="zh-CN" altLang="en-US" dirty="0"/>
              <a:t>，使用</a:t>
            </a:r>
            <a:r>
              <a:rPr lang="en-US" altLang="zh-CN" dirty="0" err="1"/>
              <a:t>LOS_HwiCreate</a:t>
            </a:r>
            <a:r>
              <a:rPr lang="en-US" altLang="zh-CN" dirty="0"/>
              <a:t>()</a:t>
            </a:r>
            <a:r>
              <a:rPr lang="zh-CN" altLang="en-US" dirty="0"/>
              <a:t>为中断号</a:t>
            </a:r>
            <a:r>
              <a:rPr lang="en-US" altLang="zh-CN" dirty="0"/>
              <a:t>M_INT_NUM</a:t>
            </a:r>
            <a:r>
              <a:rPr lang="zh-CN" altLang="en-US" dirty="0"/>
              <a:t>创建一个中断，每一个</a:t>
            </a:r>
            <a:r>
              <a:rPr lang="en-US" altLang="zh-CN" dirty="0"/>
              <a:t>Tick</a:t>
            </a:r>
            <a:r>
              <a:rPr lang="zh-CN" altLang="en-US" dirty="0"/>
              <a:t>中断发生时，都会调用中断处理程序</a:t>
            </a:r>
            <a:r>
              <a:rPr lang="en-US" altLang="zh-CN" dirty="0" err="1"/>
              <a:t>OsTickHandler</a:t>
            </a:r>
            <a:r>
              <a:rPr lang="en-US" altLang="zh-CN" dirty="0"/>
              <a:t>()</a:t>
            </a:r>
            <a:r>
              <a:rPr lang="zh-CN" altLang="en-US" dirty="0"/>
              <a:t>。</a:t>
            </a:r>
            <a:endParaRPr lang="en-US" altLang="zh-CN" dirty="0"/>
          </a:p>
        </p:txBody>
      </p:sp>
      <p:pic>
        <p:nvPicPr>
          <p:cNvPr id="12" name="图片 11">
            <a:extLst>
              <a:ext uri="{FF2B5EF4-FFF2-40B4-BE49-F238E27FC236}">
                <a16:creationId xmlns:a16="http://schemas.microsoft.com/office/drawing/2014/main" id="{5D301A09-DF7F-C824-DCD2-1CD3E251BFA0}"/>
              </a:ext>
            </a:extLst>
          </p:cNvPr>
          <p:cNvPicPr>
            <a:picLocks noChangeAspect="1"/>
          </p:cNvPicPr>
          <p:nvPr/>
        </p:nvPicPr>
        <p:blipFill>
          <a:blip r:embed="rId6"/>
          <a:stretch>
            <a:fillRect/>
          </a:stretch>
        </p:blipFill>
        <p:spPr>
          <a:xfrm>
            <a:off x="422280" y="843511"/>
            <a:ext cx="3967343" cy="5780987"/>
          </a:xfrm>
          <a:prstGeom prst="rect">
            <a:avLst/>
          </a:prstGeom>
        </p:spPr>
      </p:pic>
      <p:sp>
        <p:nvSpPr>
          <p:cNvPr id="14" name="文本框 13">
            <a:extLst>
              <a:ext uri="{FF2B5EF4-FFF2-40B4-BE49-F238E27FC236}">
                <a16:creationId xmlns:a16="http://schemas.microsoft.com/office/drawing/2014/main" id="{735786EE-5C3E-AA53-A30F-2DE38E6D802C}"/>
              </a:ext>
            </a:extLst>
          </p:cNvPr>
          <p:cNvSpPr txBox="1"/>
          <p:nvPr/>
        </p:nvSpPr>
        <p:spPr>
          <a:xfrm>
            <a:off x="74021" y="3617264"/>
            <a:ext cx="357790" cy="369332"/>
          </a:xfrm>
          <a:prstGeom prst="rect">
            <a:avLst/>
          </a:prstGeom>
          <a:noFill/>
        </p:spPr>
        <p:txBody>
          <a:bodyPr wrap="none" rtlCol="0">
            <a:spAutoFit/>
          </a:bodyPr>
          <a:lstStyle/>
          <a:p>
            <a:r>
              <a:rPr lang="en-US" altLang="zh-CN" dirty="0">
                <a:solidFill>
                  <a:srgbClr val="FF0000"/>
                </a:solidFill>
              </a:rPr>
              <a:t>1.</a:t>
            </a:r>
            <a:endParaRPr lang="zh-CN" altLang="en-US" dirty="0">
              <a:solidFill>
                <a:srgbClr val="FF0000"/>
              </a:solidFill>
            </a:endParaRPr>
          </a:p>
        </p:txBody>
      </p:sp>
      <p:sp>
        <p:nvSpPr>
          <p:cNvPr id="15" name="文本框 14">
            <a:extLst>
              <a:ext uri="{FF2B5EF4-FFF2-40B4-BE49-F238E27FC236}">
                <a16:creationId xmlns:a16="http://schemas.microsoft.com/office/drawing/2014/main" id="{1A0316D9-23AB-E162-3513-5FD16E0A64AD}"/>
              </a:ext>
            </a:extLst>
          </p:cNvPr>
          <p:cNvSpPr txBox="1"/>
          <p:nvPr/>
        </p:nvSpPr>
        <p:spPr>
          <a:xfrm>
            <a:off x="6228817" y="748219"/>
            <a:ext cx="357790" cy="369332"/>
          </a:xfrm>
          <a:prstGeom prst="rect">
            <a:avLst/>
          </a:prstGeom>
          <a:noFill/>
        </p:spPr>
        <p:txBody>
          <a:bodyPr wrap="none" rtlCol="0">
            <a:spAutoFit/>
          </a:bodyPr>
          <a:lstStyle/>
          <a:p>
            <a:r>
              <a:rPr lang="en-US" altLang="zh-CN" dirty="0">
                <a:solidFill>
                  <a:srgbClr val="FF0000"/>
                </a:solidFill>
              </a:rPr>
              <a:t>2.</a:t>
            </a:r>
            <a:endParaRPr lang="zh-CN" altLang="en-US" dirty="0">
              <a:solidFill>
                <a:srgbClr val="FF0000"/>
              </a:solidFill>
            </a:endParaRPr>
          </a:p>
        </p:txBody>
      </p:sp>
      <p:sp>
        <p:nvSpPr>
          <p:cNvPr id="16" name="文本框 15">
            <a:extLst>
              <a:ext uri="{FF2B5EF4-FFF2-40B4-BE49-F238E27FC236}">
                <a16:creationId xmlns:a16="http://schemas.microsoft.com/office/drawing/2014/main" id="{53F92593-7741-A551-7414-4B2C80E2F309}"/>
              </a:ext>
            </a:extLst>
          </p:cNvPr>
          <p:cNvSpPr txBox="1"/>
          <p:nvPr/>
        </p:nvSpPr>
        <p:spPr>
          <a:xfrm>
            <a:off x="131931" y="758876"/>
            <a:ext cx="365860"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sp>
        <p:nvSpPr>
          <p:cNvPr id="18" name="矩形 17">
            <a:extLst>
              <a:ext uri="{FF2B5EF4-FFF2-40B4-BE49-F238E27FC236}">
                <a16:creationId xmlns:a16="http://schemas.microsoft.com/office/drawing/2014/main" id="{72F4E25C-648B-6E35-DDF8-53AD3C1AD7F8}"/>
              </a:ext>
            </a:extLst>
          </p:cNvPr>
          <p:cNvSpPr/>
          <p:nvPr/>
        </p:nvSpPr>
        <p:spPr>
          <a:xfrm>
            <a:off x="4640685" y="3100349"/>
            <a:ext cx="7424159" cy="361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t>时间管理模块中执行最频繁的函数</a:t>
            </a:r>
            <a:r>
              <a:rPr lang="en-US" altLang="zh-CN" sz="2400" dirty="0"/>
              <a:t>VOID </a:t>
            </a:r>
            <a:r>
              <a:rPr lang="en-US" altLang="zh-CN" sz="2400" dirty="0" err="1"/>
              <a:t>OsTickHandler</a:t>
            </a:r>
            <a:r>
              <a:rPr lang="en-US" altLang="zh-CN" sz="2400" dirty="0"/>
              <a:t>(VOID)</a:t>
            </a:r>
            <a:r>
              <a:rPr lang="zh-CN" altLang="en-US" sz="2400" dirty="0"/>
              <a:t>，每当</a:t>
            </a:r>
            <a:r>
              <a:rPr lang="en-US" altLang="zh-CN" sz="2400" dirty="0"/>
              <a:t>Tick</a:t>
            </a:r>
            <a:r>
              <a:rPr lang="zh-CN" altLang="en-US" sz="2400" dirty="0"/>
              <a:t>中断发生时就会调用该函数</a:t>
            </a:r>
            <a:r>
              <a:rPr lang="en-US" altLang="zh-CN" sz="2400" dirty="0"/>
              <a:t>:</a:t>
            </a:r>
          </a:p>
          <a:p>
            <a:r>
              <a:rPr lang="zh-CN" altLang="en-US" sz="2400" dirty="0"/>
              <a:t>⑴处会更新全局数组全局数组</a:t>
            </a:r>
            <a:r>
              <a:rPr lang="en-US" altLang="zh-CN" sz="2400" dirty="0" err="1"/>
              <a:t>g_tickCount</a:t>
            </a:r>
            <a:r>
              <a:rPr lang="zh-CN" altLang="en-US" sz="2400" dirty="0"/>
              <a:t>每个核的</a:t>
            </a:r>
            <a:r>
              <a:rPr lang="en-US" altLang="zh-CN" sz="2400" dirty="0"/>
              <a:t>tick</a:t>
            </a:r>
            <a:r>
              <a:rPr lang="zh-CN" altLang="en-US" sz="2400" dirty="0"/>
              <a:t>数据。</a:t>
            </a:r>
            <a:endParaRPr lang="en-US" altLang="zh-CN" sz="2400" dirty="0"/>
          </a:p>
          <a:p>
            <a:r>
              <a:rPr lang="zh-CN" altLang="en-US" sz="2400" dirty="0"/>
              <a:t>⑵和</a:t>
            </a:r>
            <a:r>
              <a:rPr lang="en-US" altLang="zh-CN" sz="2400" dirty="0" err="1"/>
              <a:t>tickless</a:t>
            </a:r>
            <a:r>
              <a:rPr lang="zh-CN" altLang="en-US" sz="2400" dirty="0"/>
              <a:t>特性相关。</a:t>
            </a:r>
            <a:endParaRPr lang="en-US" altLang="zh-CN" sz="2400" dirty="0"/>
          </a:p>
          <a:p>
            <a:r>
              <a:rPr lang="zh-CN" altLang="en-US" sz="2400" dirty="0"/>
              <a:t>⑶处会遍历任务的排序链表，检查是否有超时的任务。</a:t>
            </a:r>
            <a:endParaRPr lang="en-US" altLang="zh-CN" sz="2400" dirty="0"/>
          </a:p>
          <a:p>
            <a:r>
              <a:rPr lang="zh-CN" altLang="en-US" sz="2400" dirty="0"/>
              <a:t>⑷处如果支持定时器特性，会检查定时器排序链表中的定时器是否超时。</a:t>
            </a:r>
          </a:p>
        </p:txBody>
      </p:sp>
    </p:spTree>
    <p:extLst>
      <p:ext uri="{BB962C8B-B14F-4D97-AF65-F5344CB8AC3E}">
        <p14:creationId xmlns:p14="http://schemas.microsoft.com/office/powerpoint/2010/main" val="696436819"/>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9" grpId="0" animBg="1"/>
      <p:bldP spid="16" grpId="0"/>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8BBC277-B046-4A26-B78C-D3DE0DF8E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9542201" y="4619992"/>
            <a:ext cx="3120670" cy="2562447"/>
          </a:xfrm>
          <a:prstGeom prst="rect">
            <a:avLst/>
          </a:prstGeom>
        </p:spPr>
      </p:pic>
      <p:sp>
        <p:nvSpPr>
          <p:cNvPr id="13" name="Textbox 1">
            <a:extLst>
              <a:ext uri="{FF2B5EF4-FFF2-40B4-BE49-F238E27FC236}">
                <a16:creationId xmlns:a16="http://schemas.microsoft.com/office/drawing/2014/main" id="{66B133BB-3386-444E-B2E6-939B3A32FBCF}"/>
              </a:ext>
            </a:extLst>
          </p:cNvPr>
          <p:cNvSpPr/>
          <p:nvPr/>
        </p:nvSpPr>
        <p:spPr>
          <a:xfrm>
            <a:off x="-339916" y="142488"/>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中断初始化</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3903027" y="265598"/>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pic>
        <p:nvPicPr>
          <p:cNvPr id="14" name="图片 13">
            <a:extLst>
              <a:ext uri="{FF2B5EF4-FFF2-40B4-BE49-F238E27FC236}">
                <a16:creationId xmlns:a16="http://schemas.microsoft.com/office/drawing/2014/main" id="{C95E46F3-C7CD-2A32-C1E8-E27BB33CC739}"/>
              </a:ext>
            </a:extLst>
          </p:cNvPr>
          <p:cNvPicPr>
            <a:picLocks noChangeAspect="1"/>
          </p:cNvPicPr>
          <p:nvPr/>
        </p:nvPicPr>
        <p:blipFill>
          <a:blip r:embed="rId4"/>
          <a:stretch>
            <a:fillRect/>
          </a:stretch>
        </p:blipFill>
        <p:spPr>
          <a:xfrm>
            <a:off x="232170" y="919250"/>
            <a:ext cx="11846907" cy="3602016"/>
          </a:xfrm>
          <a:prstGeom prst="rect">
            <a:avLst/>
          </a:prstGeom>
        </p:spPr>
      </p:pic>
      <p:sp>
        <p:nvSpPr>
          <p:cNvPr id="19" name="文本框 18">
            <a:extLst>
              <a:ext uri="{FF2B5EF4-FFF2-40B4-BE49-F238E27FC236}">
                <a16:creationId xmlns:a16="http://schemas.microsoft.com/office/drawing/2014/main" id="{F7B73989-599B-1A45-3F84-919A5031DBD8}"/>
              </a:ext>
            </a:extLst>
          </p:cNvPr>
          <p:cNvSpPr txBox="1"/>
          <p:nvPr/>
        </p:nvSpPr>
        <p:spPr>
          <a:xfrm>
            <a:off x="59624" y="4759074"/>
            <a:ext cx="12072749" cy="1938992"/>
          </a:xfrm>
          <a:prstGeom prst="rect">
            <a:avLst/>
          </a:prstGeom>
          <a:solidFill>
            <a:schemeClr val="bg1"/>
          </a:solidFill>
        </p:spPr>
        <p:txBody>
          <a:bodyPr wrap="square" rtlCol="0">
            <a:spAutoFit/>
          </a:bodyPr>
          <a:lstStyle/>
          <a:p>
            <a:r>
              <a:rPr lang="en-US" altLang="zh-CN" sz="2000" b="1" dirty="0"/>
              <a:t>1.</a:t>
            </a:r>
            <a:r>
              <a:rPr lang="zh-CN" altLang="en-US" sz="2000" b="1" dirty="0"/>
              <a:t>初始化中断号</a:t>
            </a:r>
            <a:endParaRPr lang="en-US" altLang="zh-CN" sz="2000" b="1" dirty="0"/>
          </a:p>
          <a:p>
            <a:r>
              <a:rPr lang="en-US" altLang="zh-CN" sz="2000" b="1" dirty="0"/>
              <a:t>2.</a:t>
            </a:r>
            <a:r>
              <a:rPr lang="zh-CN" altLang="en-US" sz="2000" b="1" dirty="0"/>
              <a:t>对小于系统支持中断数的所有</a:t>
            </a:r>
            <a:r>
              <a:rPr lang="en-US" altLang="zh-CN" sz="2000" b="1" dirty="0"/>
              <a:t>128</a:t>
            </a:r>
            <a:r>
              <a:rPr lang="zh-CN" altLang="en-US" sz="2000" b="1" dirty="0"/>
              <a:t>个中断初始化中断向量表</a:t>
            </a:r>
            <a:endParaRPr lang="en-US" altLang="zh-CN" sz="2000" b="1" dirty="0"/>
          </a:p>
          <a:p>
            <a:r>
              <a:rPr lang="en-US" altLang="zh-CN" sz="2000" b="1" dirty="0"/>
              <a:t>3.</a:t>
            </a:r>
            <a:r>
              <a:rPr lang="zh-CN" altLang="en-US" sz="2000" b="1" dirty="0"/>
              <a:t>循环：将当前中断注册表的中断处理函数、共享中断时指向下一个中断的节点置为</a:t>
            </a:r>
            <a:r>
              <a:rPr lang="en-US" altLang="zh-CN" sz="2000" b="1" dirty="0"/>
              <a:t>NULL</a:t>
            </a:r>
            <a:r>
              <a:rPr lang="zh-CN" altLang="en-US" sz="2000" b="1" dirty="0"/>
              <a:t>；将当前中断处理函数参数置为</a:t>
            </a:r>
            <a:r>
              <a:rPr lang="en-US" altLang="zh-CN" sz="2000" b="1" dirty="0"/>
              <a:t>0.</a:t>
            </a:r>
          </a:p>
          <a:p>
            <a:r>
              <a:rPr lang="en-US" altLang="zh-CN" sz="2000" b="1" dirty="0"/>
              <a:t>4.Memset</a:t>
            </a:r>
            <a:r>
              <a:rPr lang="zh-CN" altLang="en-US" sz="2000" b="1" dirty="0"/>
              <a:t>将已开辟最大支持中断数大小的内存空间的首</a:t>
            </a:r>
            <a:r>
              <a:rPr lang="en-US" altLang="zh-CN" sz="2000" b="1" dirty="0"/>
              <a:t>(OS_HWI_MAX_NUM)</a:t>
            </a:r>
            <a:r>
              <a:rPr lang="zh-CN" altLang="en-US" sz="2000" b="1" dirty="0"/>
              <a:t>大小空间置为</a:t>
            </a:r>
            <a:r>
              <a:rPr lang="en-US" altLang="zh-CN" sz="2000" b="1" dirty="0"/>
              <a:t>0</a:t>
            </a:r>
          </a:p>
          <a:p>
            <a:r>
              <a:rPr lang="en-US" altLang="zh-CN" sz="2000" b="1" dirty="0"/>
              <a:t>5.</a:t>
            </a:r>
            <a:r>
              <a:rPr lang="zh-CN" altLang="en-US" sz="2000" b="1" dirty="0"/>
              <a:t>调用</a:t>
            </a:r>
            <a:r>
              <a:rPr lang="en-US" altLang="zh-CN" sz="2000" b="1" dirty="0" err="1"/>
              <a:t>HalIrqInit</a:t>
            </a:r>
            <a:r>
              <a:rPr lang="en-US" altLang="zh-CN" sz="2000" b="1" dirty="0"/>
              <a:t>()</a:t>
            </a:r>
            <a:r>
              <a:rPr lang="zh-CN" altLang="en-US" sz="2000" b="1" dirty="0"/>
              <a:t>进行中断向量初始化（转）</a:t>
            </a:r>
          </a:p>
        </p:txBody>
      </p:sp>
      <p:pic>
        <p:nvPicPr>
          <p:cNvPr id="2" name="Picture 2">
            <a:extLst>
              <a:ext uri="{FF2B5EF4-FFF2-40B4-BE49-F238E27FC236}">
                <a16:creationId xmlns:a16="http://schemas.microsoft.com/office/drawing/2014/main" id="{D7C5612B-098D-BF69-C061-F95D25B2F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58" y="880683"/>
            <a:ext cx="12047582" cy="579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504572"/>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06051" y="149471"/>
            <a:ext cx="4485730"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中断相关结构体</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078021" y="288842"/>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6683349" y="1173111"/>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r>
              <a:rPr lang="zh-CN" altLang="en-US" sz="2400" dirty="0"/>
              <a:t>记录中断处理程序的相关信息</a:t>
            </a:r>
            <a:r>
              <a:rPr lang="en-US" altLang="zh-CN" sz="2400" dirty="0"/>
              <a:t>/</a:t>
            </a:r>
          </a:p>
          <a:p>
            <a:pPr>
              <a:lnSpc>
                <a:spcPts val="2500"/>
              </a:lnSpc>
            </a:pPr>
            <a:r>
              <a:rPr lang="zh-CN" altLang="en-US" sz="2400" dirty="0"/>
              <a:t>处理中断处理程序的参数</a:t>
            </a:r>
          </a:p>
        </p:txBody>
      </p:sp>
      <p:sp>
        <p:nvSpPr>
          <p:cNvPr id="16" name="矩形: 圆角 15">
            <a:extLst>
              <a:ext uri="{FF2B5EF4-FFF2-40B4-BE49-F238E27FC236}">
                <a16:creationId xmlns:a16="http://schemas.microsoft.com/office/drawing/2014/main" id="{4A12A3C1-80AD-4A73-988A-BE5116827595}"/>
              </a:ext>
            </a:extLst>
          </p:cNvPr>
          <p:cNvSpPr/>
          <p:nvPr/>
        </p:nvSpPr>
        <p:spPr>
          <a:xfrm>
            <a:off x="5538507" y="994078"/>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400" dirty="0"/>
              <a:t>结构体 </a:t>
            </a:r>
            <a:r>
              <a:rPr lang="en-US" altLang="zh-CN" sz="2400" dirty="0" err="1"/>
              <a:t>HwiHandleForm</a:t>
            </a:r>
            <a:r>
              <a:rPr lang="en-US" altLang="zh-CN" sz="2400" dirty="0"/>
              <a:t>/</a:t>
            </a:r>
            <a:r>
              <a:rPr lang="en-US" altLang="zh-CN" sz="2400" dirty="0" err="1"/>
              <a:t>HwiIrqParam</a:t>
            </a:r>
            <a:endParaRPr lang="zh-CN" altLang="en-US" sz="2400" dirty="0"/>
          </a:p>
        </p:txBody>
      </p:sp>
      <p:pic>
        <p:nvPicPr>
          <p:cNvPr id="41" name="图片 40">
            <a:extLst>
              <a:ext uri="{FF2B5EF4-FFF2-40B4-BE49-F238E27FC236}">
                <a16:creationId xmlns:a16="http://schemas.microsoft.com/office/drawing/2014/main" id="{F745A788-E48A-D053-B2B9-169BECFF0658}"/>
              </a:ext>
            </a:extLst>
          </p:cNvPr>
          <p:cNvPicPr>
            <a:picLocks noChangeAspect="1"/>
          </p:cNvPicPr>
          <p:nvPr/>
        </p:nvPicPr>
        <p:blipFill>
          <a:blip r:embed="rId3"/>
          <a:stretch>
            <a:fillRect/>
          </a:stretch>
        </p:blipFill>
        <p:spPr>
          <a:xfrm>
            <a:off x="346271" y="1759600"/>
            <a:ext cx="10459398" cy="4848468"/>
          </a:xfrm>
          <a:prstGeom prst="rect">
            <a:avLst/>
          </a:prstGeom>
        </p:spPr>
      </p:pic>
      <p:sp>
        <p:nvSpPr>
          <p:cNvPr id="42" name="标注: 弯曲线形 41">
            <a:extLst>
              <a:ext uri="{FF2B5EF4-FFF2-40B4-BE49-F238E27FC236}">
                <a16:creationId xmlns:a16="http://schemas.microsoft.com/office/drawing/2014/main" id="{418040FA-C463-9764-A4B0-B1ACBF4D7812}"/>
              </a:ext>
            </a:extLst>
          </p:cNvPr>
          <p:cNvSpPr/>
          <p:nvPr/>
        </p:nvSpPr>
        <p:spPr>
          <a:xfrm>
            <a:off x="7180352" y="4931229"/>
            <a:ext cx="3444105" cy="348342"/>
          </a:xfrm>
          <a:prstGeom prst="borderCallout2">
            <a:avLst>
              <a:gd name="adj1" fmla="val 51008"/>
              <a:gd name="adj2" fmla="val 4626"/>
              <a:gd name="adj3" fmla="val 44556"/>
              <a:gd name="adj4" fmla="val -17358"/>
              <a:gd name="adj5" fmla="val 99597"/>
              <a:gd name="adj6" fmla="val -37185"/>
            </a:avLst>
          </a:prstGeom>
          <a:ln>
            <a:solidFill>
              <a:srgbClr val="FFC000"/>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solidFill>
                  <a:schemeClr val="tx1"/>
                </a:solidFill>
              </a:rPr>
              <a:t>创建、删除中断时需提供</a:t>
            </a:r>
          </a:p>
        </p:txBody>
      </p:sp>
      <p:sp>
        <p:nvSpPr>
          <p:cNvPr id="2" name="矩形 1">
            <a:extLst>
              <a:ext uri="{FF2B5EF4-FFF2-40B4-BE49-F238E27FC236}">
                <a16:creationId xmlns:a16="http://schemas.microsoft.com/office/drawing/2014/main" id="{15286BE9-4DAC-B74C-FD8A-DC05E3029547}"/>
              </a:ext>
            </a:extLst>
          </p:cNvPr>
          <p:cNvSpPr/>
          <p:nvPr/>
        </p:nvSpPr>
        <p:spPr>
          <a:xfrm>
            <a:off x="8716297" y="3002248"/>
            <a:ext cx="2718619" cy="275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中断向量表</a:t>
            </a:r>
            <a:r>
              <a:rPr lang="en-US" altLang="zh-CN" dirty="0"/>
              <a:t>(</a:t>
            </a:r>
            <a:r>
              <a:rPr lang="zh-CN" altLang="en-US" dirty="0"/>
              <a:t>结构体数组</a:t>
            </a:r>
            <a:r>
              <a:rPr lang="en-US" altLang="zh-CN" dirty="0"/>
              <a:t>)</a:t>
            </a:r>
            <a:endParaRPr lang="zh-CN" altLang="en-US" dirty="0"/>
          </a:p>
        </p:txBody>
      </p:sp>
      <p:cxnSp>
        <p:nvCxnSpPr>
          <p:cNvPr id="4" name="连接符: 肘形 3">
            <a:extLst>
              <a:ext uri="{FF2B5EF4-FFF2-40B4-BE49-F238E27FC236}">
                <a16:creationId xmlns:a16="http://schemas.microsoft.com/office/drawing/2014/main" id="{0F144F28-77A7-C72F-523F-EBFA67AA5DB9}"/>
              </a:ext>
            </a:extLst>
          </p:cNvPr>
          <p:cNvCxnSpPr>
            <a:endCxn id="2" idx="0"/>
          </p:cNvCxnSpPr>
          <p:nvPr/>
        </p:nvCxnSpPr>
        <p:spPr>
          <a:xfrm>
            <a:off x="7180352" y="2113935"/>
            <a:ext cx="2895255" cy="888313"/>
          </a:xfrm>
          <a:prstGeom prst="bentConnector2">
            <a:avLst/>
          </a:prstGeom>
          <a:ln w="28575"/>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932FBAE4-E82C-6946-9F89-D90857F097DE}"/>
              </a:ext>
            </a:extLst>
          </p:cNvPr>
          <p:cNvSpPr/>
          <p:nvPr/>
        </p:nvSpPr>
        <p:spPr>
          <a:xfrm>
            <a:off x="5470788" y="3468541"/>
            <a:ext cx="6681012" cy="240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类似</a:t>
            </a:r>
            <a:r>
              <a:rPr lang="en-US" altLang="zh-CN" dirty="0"/>
              <a:t>hash</a:t>
            </a:r>
            <a:r>
              <a:rPr lang="zh-CN" altLang="en-US" dirty="0"/>
              <a:t>表，产生冲突的多个不同处理程序通过中断号链在一起</a:t>
            </a:r>
          </a:p>
        </p:txBody>
      </p:sp>
      <p:cxnSp>
        <p:nvCxnSpPr>
          <p:cNvPr id="9" name="直接连接符 8">
            <a:extLst>
              <a:ext uri="{FF2B5EF4-FFF2-40B4-BE49-F238E27FC236}">
                <a16:creationId xmlns:a16="http://schemas.microsoft.com/office/drawing/2014/main" id="{FE00F044-6741-7DDF-A768-A51F0A73D593}"/>
              </a:ext>
            </a:extLst>
          </p:cNvPr>
          <p:cNvCxnSpPr/>
          <p:nvPr/>
        </p:nvCxnSpPr>
        <p:spPr>
          <a:xfrm>
            <a:off x="10805669" y="3708642"/>
            <a:ext cx="0" cy="475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17A49EA-552F-E8DC-F9D8-D9E03CA1A3F2}"/>
              </a:ext>
            </a:extLst>
          </p:cNvPr>
          <p:cNvCxnSpPr>
            <a:cxnSpLocks/>
          </p:cNvCxnSpPr>
          <p:nvPr/>
        </p:nvCxnSpPr>
        <p:spPr>
          <a:xfrm flipH="1">
            <a:off x="9876503" y="3720573"/>
            <a:ext cx="929166" cy="536795"/>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533938"/>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21455" y="96667"/>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中断初始化</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3856434" y="219777"/>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pic>
        <p:nvPicPr>
          <p:cNvPr id="14" name="图片 13">
            <a:extLst>
              <a:ext uri="{FF2B5EF4-FFF2-40B4-BE49-F238E27FC236}">
                <a16:creationId xmlns:a16="http://schemas.microsoft.com/office/drawing/2014/main" id="{C95E46F3-C7CD-2A32-C1E8-E27BB33CC739}"/>
              </a:ext>
            </a:extLst>
          </p:cNvPr>
          <p:cNvPicPr>
            <a:picLocks noChangeAspect="1"/>
          </p:cNvPicPr>
          <p:nvPr/>
        </p:nvPicPr>
        <p:blipFill>
          <a:blip r:embed="rId3"/>
          <a:stretch>
            <a:fillRect/>
          </a:stretch>
        </p:blipFill>
        <p:spPr>
          <a:xfrm>
            <a:off x="232170" y="919250"/>
            <a:ext cx="11846907" cy="3602016"/>
          </a:xfrm>
          <a:prstGeom prst="rect">
            <a:avLst/>
          </a:prstGeom>
        </p:spPr>
      </p:pic>
      <p:sp>
        <p:nvSpPr>
          <p:cNvPr id="19" name="文本框 18">
            <a:extLst>
              <a:ext uri="{FF2B5EF4-FFF2-40B4-BE49-F238E27FC236}">
                <a16:creationId xmlns:a16="http://schemas.microsoft.com/office/drawing/2014/main" id="{F7B73989-599B-1A45-3F84-919A5031DBD8}"/>
              </a:ext>
            </a:extLst>
          </p:cNvPr>
          <p:cNvSpPr txBox="1"/>
          <p:nvPr/>
        </p:nvSpPr>
        <p:spPr>
          <a:xfrm>
            <a:off x="59624" y="4759074"/>
            <a:ext cx="12072749" cy="1938992"/>
          </a:xfrm>
          <a:prstGeom prst="rect">
            <a:avLst/>
          </a:prstGeom>
          <a:solidFill>
            <a:schemeClr val="bg1"/>
          </a:solidFill>
        </p:spPr>
        <p:txBody>
          <a:bodyPr wrap="square" rtlCol="0">
            <a:spAutoFit/>
          </a:bodyPr>
          <a:lstStyle/>
          <a:p>
            <a:r>
              <a:rPr lang="en-US" altLang="zh-CN" sz="2000" b="1" dirty="0"/>
              <a:t>1.</a:t>
            </a:r>
            <a:r>
              <a:rPr lang="zh-CN" altLang="en-US" sz="2000" b="1" dirty="0"/>
              <a:t>初始化中断号</a:t>
            </a:r>
            <a:endParaRPr lang="en-US" altLang="zh-CN" sz="2000" b="1" dirty="0"/>
          </a:p>
          <a:p>
            <a:r>
              <a:rPr lang="en-US" altLang="zh-CN" sz="2000" b="1" dirty="0"/>
              <a:t>2.</a:t>
            </a:r>
            <a:r>
              <a:rPr lang="zh-CN" altLang="en-US" sz="2000" b="1" dirty="0"/>
              <a:t>对小于系统支持中断数的所有</a:t>
            </a:r>
            <a:r>
              <a:rPr lang="en-US" altLang="zh-CN" sz="2000" b="1" dirty="0"/>
              <a:t>128</a:t>
            </a:r>
            <a:r>
              <a:rPr lang="zh-CN" altLang="en-US" sz="2000" b="1" dirty="0"/>
              <a:t>个中断初始化中断向量表</a:t>
            </a:r>
            <a:endParaRPr lang="en-US" altLang="zh-CN" sz="2000" b="1" dirty="0"/>
          </a:p>
          <a:p>
            <a:r>
              <a:rPr lang="en-US" altLang="zh-CN" sz="2000" b="1" dirty="0"/>
              <a:t>3.</a:t>
            </a:r>
            <a:r>
              <a:rPr lang="zh-CN" altLang="en-US" sz="2000" b="1" dirty="0"/>
              <a:t>循环：将当前中断注册表的中断处理函数、共享中断时指向下一个中断的节点置为</a:t>
            </a:r>
            <a:r>
              <a:rPr lang="en-US" altLang="zh-CN" sz="2000" b="1" dirty="0"/>
              <a:t>NULL</a:t>
            </a:r>
            <a:r>
              <a:rPr lang="zh-CN" altLang="en-US" sz="2000" b="1" dirty="0"/>
              <a:t>；将当前中断处理函数参数置为</a:t>
            </a:r>
            <a:r>
              <a:rPr lang="en-US" altLang="zh-CN" sz="2000" b="1" dirty="0"/>
              <a:t>0.</a:t>
            </a:r>
          </a:p>
          <a:p>
            <a:r>
              <a:rPr lang="en-US" altLang="zh-CN" sz="2000" b="1" dirty="0"/>
              <a:t>4.Memset</a:t>
            </a:r>
            <a:r>
              <a:rPr lang="zh-CN" altLang="en-US" sz="2000" b="1" dirty="0"/>
              <a:t>将已开辟最大支持中断数大小的内存空间的首</a:t>
            </a:r>
            <a:r>
              <a:rPr lang="en-US" altLang="zh-CN" sz="2000" b="1" dirty="0"/>
              <a:t>(OS_HWI_MAX_NUM)</a:t>
            </a:r>
            <a:r>
              <a:rPr lang="zh-CN" altLang="en-US" sz="2000" b="1" dirty="0"/>
              <a:t>大小空间置为</a:t>
            </a:r>
            <a:r>
              <a:rPr lang="en-US" altLang="zh-CN" sz="2000" b="1" dirty="0"/>
              <a:t>0</a:t>
            </a:r>
          </a:p>
          <a:p>
            <a:r>
              <a:rPr lang="en-US" altLang="zh-CN" sz="2000" b="1" dirty="0"/>
              <a:t>5.</a:t>
            </a:r>
            <a:r>
              <a:rPr lang="zh-CN" altLang="en-US" sz="2000" b="1" dirty="0"/>
              <a:t>调用</a:t>
            </a:r>
            <a:r>
              <a:rPr lang="en-US" altLang="zh-CN" sz="2000" b="1" dirty="0" err="1"/>
              <a:t>HalIrqInit</a:t>
            </a:r>
            <a:r>
              <a:rPr lang="en-US" altLang="zh-CN" sz="2000" b="1" dirty="0"/>
              <a:t>()</a:t>
            </a:r>
            <a:r>
              <a:rPr lang="zh-CN" altLang="en-US" sz="2000" b="1" dirty="0"/>
              <a:t>进行中断向量初始化（转）</a:t>
            </a:r>
          </a:p>
        </p:txBody>
      </p:sp>
    </p:spTree>
    <p:extLst>
      <p:ext uri="{BB962C8B-B14F-4D97-AF65-F5344CB8AC3E}">
        <p14:creationId xmlns:p14="http://schemas.microsoft.com/office/powerpoint/2010/main" val="3326885303"/>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E7B2DA7-C7E8-69D7-D938-5DE7A8F7827F}"/>
              </a:ext>
            </a:extLst>
          </p:cNvPr>
          <p:cNvPicPr>
            <a:picLocks noChangeAspect="1"/>
          </p:cNvPicPr>
          <p:nvPr/>
        </p:nvPicPr>
        <p:blipFill>
          <a:blip r:embed="rId3"/>
          <a:stretch>
            <a:fillRect/>
          </a:stretch>
        </p:blipFill>
        <p:spPr>
          <a:xfrm>
            <a:off x="728235" y="1724959"/>
            <a:ext cx="10199514" cy="4773746"/>
          </a:xfrm>
          <a:prstGeom prst="rect">
            <a:avLst/>
          </a:prstGeom>
        </p:spPr>
      </p:pic>
      <p:sp>
        <p:nvSpPr>
          <p:cNvPr id="13" name="Textbox 1">
            <a:extLst>
              <a:ext uri="{FF2B5EF4-FFF2-40B4-BE49-F238E27FC236}">
                <a16:creationId xmlns:a16="http://schemas.microsoft.com/office/drawing/2014/main" id="{66B133BB-3386-444E-B2E6-939B3A32FBCF}"/>
              </a:ext>
            </a:extLst>
          </p:cNvPr>
          <p:cNvSpPr/>
          <p:nvPr/>
        </p:nvSpPr>
        <p:spPr>
          <a:xfrm>
            <a:off x="248884" y="54170"/>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中断创建</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6095999" y="272581"/>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6938182" y="988158"/>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r>
              <a:rPr lang="zh-CN" altLang="en-US" sz="2400" dirty="0"/>
              <a:t>创建中断</a:t>
            </a:r>
          </a:p>
        </p:txBody>
      </p:sp>
      <p:sp>
        <p:nvSpPr>
          <p:cNvPr id="16" name="矩形: 圆角 15">
            <a:extLst>
              <a:ext uri="{FF2B5EF4-FFF2-40B4-BE49-F238E27FC236}">
                <a16:creationId xmlns:a16="http://schemas.microsoft.com/office/drawing/2014/main" id="{4A12A3C1-80AD-4A73-988A-BE5116827595}"/>
              </a:ext>
            </a:extLst>
          </p:cNvPr>
          <p:cNvSpPr/>
          <p:nvPr/>
        </p:nvSpPr>
        <p:spPr>
          <a:xfrm>
            <a:off x="5538507" y="994078"/>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sz="2400" dirty="0"/>
              <a:t>UINT32 </a:t>
            </a:r>
            <a:r>
              <a:rPr lang="en-US" altLang="zh-CN" sz="2400" dirty="0" err="1"/>
              <a:t>LOS_HwiCreate</a:t>
            </a:r>
            <a:r>
              <a:rPr lang="en-US" altLang="zh-CN" sz="2400" dirty="0"/>
              <a:t>()</a:t>
            </a:r>
            <a:r>
              <a:rPr lang="zh-CN" altLang="en-US" sz="2400" dirty="0"/>
              <a:t>创建中断</a:t>
            </a:r>
            <a:endParaRPr lang="en-US" altLang="zh-CN" sz="2400" dirty="0"/>
          </a:p>
        </p:txBody>
      </p:sp>
      <p:sp>
        <p:nvSpPr>
          <p:cNvPr id="8" name="标注: 弯曲线形 7">
            <a:extLst>
              <a:ext uri="{FF2B5EF4-FFF2-40B4-BE49-F238E27FC236}">
                <a16:creationId xmlns:a16="http://schemas.microsoft.com/office/drawing/2014/main" id="{44E3C0F3-5D24-C442-027E-A767C59D0A68}"/>
              </a:ext>
            </a:extLst>
          </p:cNvPr>
          <p:cNvSpPr/>
          <p:nvPr/>
        </p:nvSpPr>
        <p:spPr>
          <a:xfrm>
            <a:off x="9518653" y="2671839"/>
            <a:ext cx="1675564" cy="976596"/>
          </a:xfrm>
          <a:prstGeom prst="borderCallout2">
            <a:avLst>
              <a:gd name="adj1" fmla="val 52336"/>
              <a:gd name="adj2" fmla="val -3587"/>
              <a:gd name="adj3" fmla="val -5676"/>
              <a:gd name="adj4" fmla="val -24971"/>
              <a:gd name="adj5" fmla="val -20823"/>
              <a:gd name="adj6" fmla="val -6209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600" dirty="0">
                <a:solidFill>
                  <a:schemeClr val="tx1"/>
                </a:solidFill>
              </a:rPr>
              <a:t>待注册，中断被触发后会调用该函数</a:t>
            </a:r>
          </a:p>
        </p:txBody>
      </p:sp>
      <p:pic>
        <p:nvPicPr>
          <p:cNvPr id="12" name="图片 11">
            <a:extLst>
              <a:ext uri="{FF2B5EF4-FFF2-40B4-BE49-F238E27FC236}">
                <a16:creationId xmlns:a16="http://schemas.microsoft.com/office/drawing/2014/main" id="{7847333C-8CCE-1BEF-EEE1-48F6FBD51466}"/>
              </a:ext>
            </a:extLst>
          </p:cNvPr>
          <p:cNvPicPr>
            <a:picLocks noChangeAspect="1"/>
          </p:cNvPicPr>
          <p:nvPr/>
        </p:nvPicPr>
        <p:blipFill>
          <a:blip r:embed="rId4"/>
          <a:stretch>
            <a:fillRect/>
          </a:stretch>
        </p:blipFill>
        <p:spPr>
          <a:xfrm>
            <a:off x="732675" y="704113"/>
            <a:ext cx="10726647" cy="714475"/>
          </a:xfrm>
          <a:prstGeom prst="rect">
            <a:avLst/>
          </a:prstGeom>
        </p:spPr>
      </p:pic>
      <p:pic>
        <p:nvPicPr>
          <p:cNvPr id="15" name="图形 14" descr="v 形箭头">
            <a:extLst>
              <a:ext uri="{FF2B5EF4-FFF2-40B4-BE49-F238E27FC236}">
                <a16:creationId xmlns:a16="http://schemas.microsoft.com/office/drawing/2014/main" id="{F2F1DC9C-29D3-AF90-3E52-0EC08DF55E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43548" y="3783841"/>
            <a:ext cx="550906" cy="327991"/>
          </a:xfrm>
          <a:prstGeom prst="rect">
            <a:avLst/>
          </a:prstGeom>
        </p:spPr>
      </p:pic>
      <p:pic>
        <p:nvPicPr>
          <p:cNvPr id="18" name="图形 17" descr="v 形箭头">
            <a:extLst>
              <a:ext uri="{FF2B5EF4-FFF2-40B4-BE49-F238E27FC236}">
                <a16:creationId xmlns:a16="http://schemas.microsoft.com/office/drawing/2014/main" id="{69108C0B-6B1C-D51C-954A-9E572DFF47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4040" y="2275280"/>
            <a:ext cx="550906" cy="327991"/>
          </a:xfrm>
          <a:prstGeom prst="rect">
            <a:avLst/>
          </a:prstGeom>
        </p:spPr>
      </p:pic>
      <p:pic>
        <p:nvPicPr>
          <p:cNvPr id="20" name="图片 19">
            <a:extLst>
              <a:ext uri="{FF2B5EF4-FFF2-40B4-BE49-F238E27FC236}">
                <a16:creationId xmlns:a16="http://schemas.microsoft.com/office/drawing/2014/main" id="{33FE24BE-8793-0C6F-A6D5-914A3C3E9C47}"/>
              </a:ext>
            </a:extLst>
          </p:cNvPr>
          <p:cNvPicPr>
            <a:picLocks noChangeAspect="1"/>
          </p:cNvPicPr>
          <p:nvPr/>
        </p:nvPicPr>
        <p:blipFill>
          <a:blip r:embed="rId7"/>
          <a:stretch>
            <a:fillRect/>
          </a:stretch>
        </p:blipFill>
        <p:spPr>
          <a:xfrm>
            <a:off x="875570" y="761974"/>
            <a:ext cx="10583752" cy="847843"/>
          </a:xfrm>
          <a:prstGeom prst="rect">
            <a:avLst/>
          </a:prstGeom>
        </p:spPr>
      </p:pic>
      <p:pic>
        <p:nvPicPr>
          <p:cNvPr id="21" name="图形 20" descr="v 形箭头">
            <a:extLst>
              <a:ext uri="{FF2B5EF4-FFF2-40B4-BE49-F238E27FC236}">
                <a16:creationId xmlns:a16="http://schemas.microsoft.com/office/drawing/2014/main" id="{8F407568-93B7-68AB-CA91-1AB4A9A218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9552" y="4433102"/>
            <a:ext cx="550906" cy="327991"/>
          </a:xfrm>
          <a:prstGeom prst="rect">
            <a:avLst/>
          </a:prstGeom>
        </p:spPr>
      </p:pic>
      <p:pic>
        <p:nvPicPr>
          <p:cNvPr id="4" name="图形 3" descr="v 形箭头">
            <a:extLst>
              <a:ext uri="{FF2B5EF4-FFF2-40B4-BE49-F238E27FC236}">
                <a16:creationId xmlns:a16="http://schemas.microsoft.com/office/drawing/2014/main" id="{82277CE2-45FA-4CEE-7D3B-4EDE979C16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77086" y="5011015"/>
            <a:ext cx="550906" cy="327991"/>
          </a:xfrm>
          <a:prstGeom prst="rect">
            <a:avLst/>
          </a:prstGeom>
        </p:spPr>
      </p:pic>
      <p:sp>
        <p:nvSpPr>
          <p:cNvPr id="19" name="标注: 弯曲线形 18">
            <a:extLst>
              <a:ext uri="{FF2B5EF4-FFF2-40B4-BE49-F238E27FC236}">
                <a16:creationId xmlns:a16="http://schemas.microsoft.com/office/drawing/2014/main" id="{0AC75771-83BB-FD4C-B464-C17E8188F62A}"/>
              </a:ext>
            </a:extLst>
          </p:cNvPr>
          <p:cNvSpPr/>
          <p:nvPr/>
        </p:nvSpPr>
        <p:spPr>
          <a:xfrm>
            <a:off x="6364009" y="4567938"/>
            <a:ext cx="4830207" cy="386311"/>
          </a:xfrm>
          <a:prstGeom prst="borderCallout2">
            <a:avLst>
              <a:gd name="adj1" fmla="val 38152"/>
              <a:gd name="adj2" fmla="val 822"/>
              <a:gd name="adj3" fmla="val 92476"/>
              <a:gd name="adj4" fmla="val -5805"/>
              <a:gd name="adj5" fmla="val 159064"/>
              <a:gd name="adj6" fmla="val -1004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solidFill>
                  <a:schemeClr val="tx1"/>
                </a:solidFill>
              </a:rPr>
              <a:t>根据是否开启共享中断分别配置创建中断</a:t>
            </a:r>
          </a:p>
        </p:txBody>
      </p:sp>
    </p:spTree>
    <p:extLst>
      <p:ext uri="{BB962C8B-B14F-4D97-AF65-F5344CB8AC3E}">
        <p14:creationId xmlns:p14="http://schemas.microsoft.com/office/powerpoint/2010/main" val="1738025607"/>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2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8" grpId="0" animBg="1"/>
      <p:bldP spid="8" grpId="1"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A37005C-F05B-8AB3-6C22-4CD14802AB10}"/>
              </a:ext>
            </a:extLst>
          </p:cNvPr>
          <p:cNvSpPr txBox="1"/>
          <p:nvPr/>
        </p:nvSpPr>
        <p:spPr>
          <a:xfrm>
            <a:off x="1844756" y="2090171"/>
            <a:ext cx="9618260" cy="2308324"/>
          </a:xfrm>
          <a:prstGeom prst="rect">
            <a:avLst/>
          </a:prstGeom>
          <a:noFill/>
        </p:spPr>
        <p:txBody>
          <a:bodyPr wrap="square">
            <a:spAutoFit/>
          </a:bodyPr>
          <a:lstStyle/>
          <a:p>
            <a:r>
              <a:rPr lang="zh-CN" altLang="en-US" sz="2400" b="1" i="0" dirty="0">
                <a:solidFill>
                  <a:schemeClr val="accent2"/>
                </a:solidFill>
                <a:effectLst/>
                <a:latin typeface="-apple-system"/>
              </a:rPr>
              <a:t>参考博文：</a:t>
            </a:r>
            <a:endParaRPr lang="en-US" altLang="zh-CN" sz="2400" b="1" i="0" dirty="0">
              <a:solidFill>
                <a:schemeClr val="accent2"/>
              </a:solidFill>
              <a:effectLst/>
              <a:latin typeface="-apple-system"/>
            </a:endParaRPr>
          </a:p>
          <a:p>
            <a:r>
              <a:rPr lang="en-US" altLang="zh-CN" sz="2400" dirty="0">
                <a:hlinkClick r:id="rId2"/>
              </a:rPr>
              <a:t>(6</a:t>
            </a:r>
            <a:r>
              <a:rPr lang="zh-CN" altLang="en-US" sz="2400" dirty="0">
                <a:hlinkClick r:id="rId2"/>
              </a:rPr>
              <a:t>条消息</a:t>
            </a:r>
            <a:r>
              <a:rPr lang="en-US" altLang="zh-CN" sz="2400" dirty="0">
                <a:hlinkClick r:id="rId2"/>
              </a:rPr>
              <a:t>) ARM</a:t>
            </a:r>
            <a:r>
              <a:rPr lang="zh-CN" altLang="en-US" sz="2400" dirty="0">
                <a:hlinkClick r:id="rId2"/>
              </a:rPr>
              <a:t>通用中断控制器</a:t>
            </a:r>
            <a:r>
              <a:rPr lang="en-US" altLang="zh-CN" sz="2400" dirty="0">
                <a:hlinkClick r:id="rId2"/>
              </a:rPr>
              <a:t>GIC(generic Interrupt Controller)</a:t>
            </a:r>
            <a:r>
              <a:rPr lang="zh-CN" altLang="en-US" sz="2400" dirty="0">
                <a:hlinkClick r:id="rId2"/>
              </a:rPr>
              <a:t>简介</a:t>
            </a:r>
            <a:r>
              <a:rPr lang="en-US" altLang="zh-CN" sz="2400" dirty="0">
                <a:hlinkClick r:id="rId2"/>
              </a:rPr>
              <a:t>_arm </a:t>
            </a:r>
            <a:r>
              <a:rPr lang="en-US" altLang="zh-CN" sz="2400" dirty="0" err="1">
                <a:hlinkClick r:id="rId2"/>
              </a:rPr>
              <a:t>gic_SOC</a:t>
            </a:r>
            <a:r>
              <a:rPr lang="zh-CN" altLang="en-US" sz="2400" dirty="0">
                <a:hlinkClick r:id="rId2"/>
              </a:rPr>
              <a:t>罗三炮的博客</a:t>
            </a:r>
            <a:r>
              <a:rPr lang="en-US" altLang="zh-CN" sz="2400" dirty="0">
                <a:hlinkClick r:id="rId2"/>
              </a:rPr>
              <a:t>-CSDN</a:t>
            </a:r>
            <a:r>
              <a:rPr lang="zh-CN" altLang="en-US" sz="2400" dirty="0">
                <a:hlinkClick r:id="rId2"/>
              </a:rPr>
              <a:t>博客</a:t>
            </a:r>
            <a:endParaRPr lang="en-US" altLang="zh-CN" sz="2400" b="1" dirty="0">
              <a:solidFill>
                <a:schemeClr val="accent2"/>
              </a:solidFill>
              <a:latin typeface="-apple-system"/>
            </a:endParaRPr>
          </a:p>
          <a:p>
            <a:r>
              <a:rPr lang="en-US" altLang="zh-CN" sz="2400" dirty="0">
                <a:hlinkClick r:id="rId3"/>
              </a:rPr>
              <a:t>(6</a:t>
            </a:r>
            <a:r>
              <a:rPr lang="zh-CN" altLang="en-US" sz="2400" dirty="0">
                <a:hlinkClick r:id="rId3"/>
              </a:rPr>
              <a:t>条消息</a:t>
            </a:r>
            <a:r>
              <a:rPr lang="en-US" altLang="zh-CN" sz="2400" dirty="0">
                <a:hlinkClick r:id="rId3"/>
              </a:rPr>
              <a:t>) ARM</a:t>
            </a:r>
            <a:r>
              <a:rPr lang="zh-CN" altLang="en-US" sz="2400" dirty="0">
                <a:hlinkClick r:id="rId3"/>
              </a:rPr>
              <a:t>架构</a:t>
            </a:r>
            <a:r>
              <a:rPr lang="en-US" altLang="zh-CN" sz="2400" dirty="0">
                <a:hlinkClick r:id="rId3"/>
              </a:rPr>
              <a:t>Generic Interrupt Controller(GIC)</a:t>
            </a:r>
            <a:r>
              <a:rPr lang="zh-CN" altLang="en-US" sz="2400" dirty="0">
                <a:hlinkClick r:id="rId3"/>
              </a:rPr>
              <a:t>之</a:t>
            </a:r>
            <a:r>
              <a:rPr lang="en-US" altLang="zh-CN" sz="2400" dirty="0">
                <a:hlinkClick r:id="rId3"/>
              </a:rPr>
              <a:t>Distributor</a:t>
            </a:r>
            <a:r>
              <a:rPr lang="zh-CN" altLang="en-US" sz="2400" dirty="0">
                <a:hlinkClick r:id="rId3"/>
              </a:rPr>
              <a:t>和</a:t>
            </a:r>
            <a:r>
              <a:rPr lang="en-US" altLang="zh-CN" sz="2400" dirty="0">
                <a:hlinkClick r:id="rId3"/>
              </a:rPr>
              <a:t>CPU interface</a:t>
            </a:r>
            <a:r>
              <a:rPr lang="zh-CN" altLang="en-US" sz="2400" dirty="0">
                <a:hlinkClick r:id="rId3"/>
              </a:rPr>
              <a:t>功能介绍</a:t>
            </a:r>
            <a:r>
              <a:rPr lang="en-US" altLang="zh-CN" sz="2400" dirty="0">
                <a:hlinkClick r:id="rId3"/>
              </a:rPr>
              <a:t>_SOC</a:t>
            </a:r>
            <a:r>
              <a:rPr lang="zh-CN" altLang="en-US" sz="2400" dirty="0">
                <a:hlinkClick r:id="rId3"/>
              </a:rPr>
              <a:t>罗三炮的博客</a:t>
            </a:r>
            <a:r>
              <a:rPr lang="en-US" altLang="zh-CN" sz="2400" dirty="0">
                <a:hlinkClick r:id="rId3"/>
              </a:rPr>
              <a:t>-CSDN</a:t>
            </a:r>
            <a:r>
              <a:rPr lang="zh-CN" altLang="en-US" sz="2400" dirty="0">
                <a:hlinkClick r:id="rId3"/>
              </a:rPr>
              <a:t>博客</a:t>
            </a:r>
            <a:r>
              <a:rPr lang="en-US" altLang="zh-CN" sz="2400" dirty="0">
                <a:hlinkClick r:id="rId3"/>
              </a:rPr>
              <a:t>_</a:t>
            </a:r>
            <a:r>
              <a:rPr lang="en-US" altLang="zh-CN" sz="2400" dirty="0" err="1">
                <a:hlinkClick r:id="rId3"/>
              </a:rPr>
              <a:t>cpu</a:t>
            </a:r>
            <a:r>
              <a:rPr lang="en-US" altLang="zh-CN" sz="2400" dirty="0">
                <a:hlinkClick r:id="rId3"/>
              </a:rPr>
              <a:t> interface(</a:t>
            </a:r>
            <a:r>
              <a:rPr lang="en-US" altLang="zh-CN" sz="2400" dirty="0" err="1">
                <a:hlinkClick r:id="rId3"/>
              </a:rPr>
              <a:t>cpu</a:t>
            </a:r>
            <a:r>
              <a:rPr lang="en-US" altLang="zh-CN" sz="2400" dirty="0">
                <a:hlinkClick r:id="rId3"/>
              </a:rPr>
              <a:t> </a:t>
            </a:r>
            <a:r>
              <a:rPr lang="zh-CN" altLang="en-US" sz="2400" dirty="0">
                <a:hlinkClick r:id="rId3"/>
              </a:rPr>
              <a:t>接口端</a:t>
            </a:r>
            <a:r>
              <a:rPr lang="en-US" altLang="zh-CN" sz="2400" dirty="0">
                <a:hlinkClick r:id="rId3"/>
              </a:rPr>
              <a:t>) </a:t>
            </a:r>
            <a:r>
              <a:rPr lang="en-US" altLang="zh-CN" sz="2400" dirty="0" err="1">
                <a:hlinkClick r:id="rId3"/>
              </a:rPr>
              <a:t>gic</a:t>
            </a:r>
            <a:endParaRPr lang="zh-CN" altLang="en-US" sz="2400" dirty="0"/>
          </a:p>
        </p:txBody>
      </p:sp>
    </p:spTree>
    <p:extLst>
      <p:ext uri="{BB962C8B-B14F-4D97-AF65-F5344CB8AC3E}">
        <p14:creationId xmlns:p14="http://schemas.microsoft.com/office/powerpoint/2010/main" val="4208663006"/>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260532" y="148314"/>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中断创建（</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092473" y="271424"/>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6755006" y="1247521"/>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ct val="100000"/>
              </a:lnSpc>
            </a:pPr>
            <a:r>
              <a:rPr lang="zh-CN" altLang="en-US" sz="2800" dirty="0">
                <a:latin typeface="仓耳玄三M W05" panose="02020400000000000000" pitchFamily="18" charset="-122"/>
                <a:ea typeface="仓耳玄三M W05" panose="02020400000000000000" pitchFamily="18" charset="-122"/>
              </a:rPr>
              <a:t>不开启共享中断支持时，非共享中断对应的中断处理信息表</a:t>
            </a:r>
          </a:p>
        </p:txBody>
      </p:sp>
      <p:sp>
        <p:nvSpPr>
          <p:cNvPr id="16" name="矩形: 圆角 15">
            <a:extLst>
              <a:ext uri="{FF2B5EF4-FFF2-40B4-BE49-F238E27FC236}">
                <a16:creationId xmlns:a16="http://schemas.microsoft.com/office/drawing/2014/main" id="{4A12A3C1-80AD-4A73-988A-BE5116827595}"/>
              </a:ext>
            </a:extLst>
          </p:cNvPr>
          <p:cNvSpPr/>
          <p:nvPr/>
        </p:nvSpPr>
        <p:spPr>
          <a:xfrm>
            <a:off x="5376107" y="952646"/>
            <a:ext cx="11962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示意图</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OsHwiCreate</a:t>
            </a:r>
            <a:r>
              <a:rPr lang="en-US" altLang="zh-CN" b="1" dirty="0" err="1">
                <a:solidFill>
                  <a:srgbClr val="FF0000"/>
                </a:solidFill>
              </a:rPr>
              <a:t>No</a:t>
            </a:r>
            <a:r>
              <a:rPr lang="en-US" altLang="zh-CN" b="1" dirty="0" err="1"/>
              <a:t>Shared</a:t>
            </a:r>
            <a:r>
              <a:rPr lang="en-US" altLang="zh-CN" b="1" dirty="0"/>
              <a:t>()</a:t>
            </a:r>
          </a:p>
        </p:txBody>
      </p:sp>
      <p:pic>
        <p:nvPicPr>
          <p:cNvPr id="3" name="图片 2">
            <a:extLst>
              <a:ext uri="{FF2B5EF4-FFF2-40B4-BE49-F238E27FC236}">
                <a16:creationId xmlns:a16="http://schemas.microsoft.com/office/drawing/2014/main" id="{C8663436-3E55-EA39-7998-5D86388CEE5D}"/>
              </a:ext>
            </a:extLst>
          </p:cNvPr>
          <p:cNvPicPr>
            <a:picLocks noChangeAspect="1"/>
          </p:cNvPicPr>
          <p:nvPr/>
        </p:nvPicPr>
        <p:blipFill>
          <a:blip r:embed="rId3"/>
          <a:stretch>
            <a:fillRect/>
          </a:stretch>
        </p:blipFill>
        <p:spPr>
          <a:xfrm>
            <a:off x="132140" y="1543397"/>
            <a:ext cx="6401318" cy="5187735"/>
          </a:xfrm>
          <a:prstGeom prst="rect">
            <a:avLst/>
          </a:prstGeom>
        </p:spPr>
      </p:pic>
      <p:pic>
        <p:nvPicPr>
          <p:cNvPr id="15" name="图形 14" descr="v 形箭头">
            <a:extLst>
              <a:ext uri="{FF2B5EF4-FFF2-40B4-BE49-F238E27FC236}">
                <a16:creationId xmlns:a16="http://schemas.microsoft.com/office/drawing/2014/main" id="{F2F1DC9C-29D3-AF90-3E52-0EC08DF55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3314" y="1560489"/>
            <a:ext cx="550906" cy="327991"/>
          </a:xfrm>
          <a:prstGeom prst="rect">
            <a:avLst/>
          </a:prstGeom>
        </p:spPr>
      </p:pic>
      <p:sp>
        <p:nvSpPr>
          <p:cNvPr id="4" name="标注: 弯曲线形 3">
            <a:extLst>
              <a:ext uri="{FF2B5EF4-FFF2-40B4-BE49-F238E27FC236}">
                <a16:creationId xmlns:a16="http://schemas.microsoft.com/office/drawing/2014/main" id="{0460EE7A-E39F-7380-17CA-DD2E69EDDF95}"/>
              </a:ext>
            </a:extLst>
          </p:cNvPr>
          <p:cNvSpPr/>
          <p:nvPr/>
        </p:nvSpPr>
        <p:spPr>
          <a:xfrm>
            <a:off x="6620771" y="2222462"/>
            <a:ext cx="5484766" cy="3942364"/>
          </a:xfrm>
          <a:prstGeom prst="borderCallout2">
            <a:avLst>
              <a:gd name="adj1" fmla="val 6259"/>
              <a:gd name="adj2" fmla="val 26106"/>
              <a:gd name="adj3" fmla="val -7948"/>
              <a:gd name="adj4" fmla="val 8306"/>
              <a:gd name="adj5" fmla="val -12819"/>
              <a:gd name="adj6" fmla="val -88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t>（</a:t>
            </a:r>
            <a:r>
              <a:rPr lang="en-US" altLang="zh-CN" sz="2000" dirty="0"/>
              <a:t>1</a:t>
            </a:r>
            <a:r>
              <a:rPr lang="zh-CN" altLang="en-US" sz="2000" dirty="0"/>
              <a:t>）创建中断时，除了校验主要是设置中断处理程序</a:t>
            </a:r>
            <a:r>
              <a:rPr lang="en-US" altLang="zh-CN" sz="2000" dirty="0" err="1"/>
              <a:t>hwiForm</a:t>
            </a:r>
            <a:r>
              <a:rPr lang="en-US" altLang="zh-CN" sz="2000" dirty="0"/>
              <a:t>-&gt;hook</a:t>
            </a:r>
            <a:r>
              <a:rPr lang="zh-CN" altLang="en-US" sz="2000" dirty="0"/>
              <a:t>及其参数</a:t>
            </a:r>
            <a:endParaRPr lang="en-US" altLang="zh-CN" sz="2000" dirty="0"/>
          </a:p>
          <a:p>
            <a:r>
              <a:rPr lang="en-US" altLang="zh-CN" sz="2000" dirty="0" err="1"/>
              <a:t>hwiForm</a:t>
            </a:r>
            <a:r>
              <a:rPr lang="en-US" altLang="zh-CN" sz="2000" dirty="0"/>
              <a:t>-&gt;</a:t>
            </a:r>
            <a:r>
              <a:rPr lang="en-US" altLang="zh-CN" sz="2000" dirty="0" err="1"/>
              <a:t>registerInfo</a:t>
            </a:r>
            <a:r>
              <a:rPr lang="zh-CN" altLang="en-US" sz="2000" dirty="0"/>
              <a:t>。</a:t>
            </a:r>
            <a:endParaRPr lang="en-US" altLang="zh-CN" sz="2000" dirty="0"/>
          </a:p>
          <a:p>
            <a:endParaRPr lang="en-US" altLang="zh-CN" sz="2000" dirty="0"/>
          </a:p>
          <a:p>
            <a:r>
              <a:rPr lang="zh-CN" altLang="en-US" sz="2000" dirty="0"/>
              <a:t>（</a:t>
            </a:r>
            <a:r>
              <a:rPr lang="en-US" altLang="zh-CN" sz="2000" dirty="0"/>
              <a:t>2</a:t>
            </a:r>
            <a:r>
              <a:rPr lang="zh-CN" altLang="en-US" sz="2000" dirty="0"/>
              <a:t>）创建非共享中断，只需两个节点：</a:t>
            </a:r>
            <a:endParaRPr lang="en-US" altLang="zh-CN" sz="2000" dirty="0"/>
          </a:p>
          <a:p>
            <a:pPr marL="457200" indent="-457200">
              <a:buFont typeface="+mj-ea"/>
              <a:buAutoNum type="circleNumDbPlain"/>
            </a:pPr>
            <a:r>
              <a:rPr lang="zh-CN" altLang="en-US" sz="2000" dirty="0"/>
              <a:t>左侧头结中</a:t>
            </a:r>
            <a:r>
              <a:rPr lang="en-US" altLang="zh-CN" sz="2000" dirty="0" err="1"/>
              <a:t>shareMode</a:t>
            </a:r>
            <a:r>
              <a:rPr lang="en-US" altLang="zh-CN" sz="2000" dirty="0"/>
              <a:t>=0</a:t>
            </a:r>
            <a:r>
              <a:rPr lang="zh-CN" altLang="en-US" sz="2000" dirty="0"/>
              <a:t>，表示非共享中断。</a:t>
            </a:r>
            <a:endParaRPr lang="en-US" altLang="zh-CN" sz="2000" dirty="0"/>
          </a:p>
          <a:p>
            <a:pPr marL="457200" indent="-457200">
              <a:buFont typeface="+mj-ea"/>
              <a:buAutoNum type="circleNumDbPlain"/>
            </a:pPr>
            <a:r>
              <a:rPr lang="zh-CN" altLang="en-US" sz="2000" dirty="0"/>
              <a:t>右侧一个设备节点，表示指定设备的中断处理程序（包含中断处理程序及其参数）。</a:t>
            </a:r>
            <a:endParaRPr lang="en-US" altLang="zh-CN" sz="2000" dirty="0"/>
          </a:p>
          <a:p>
            <a:pPr marL="457200" indent="-457200">
              <a:buFont typeface="+mj-ea"/>
              <a:buAutoNum type="circleNumDbPlain"/>
            </a:pPr>
            <a:r>
              <a:rPr lang="en-US" altLang="zh-CN" sz="2000" dirty="0" err="1"/>
              <a:t>hwiForm</a:t>
            </a:r>
            <a:r>
              <a:rPr lang="en-US" altLang="zh-CN" sz="2000" dirty="0"/>
              <a:t>-&gt;next</a:t>
            </a:r>
            <a:r>
              <a:rPr lang="zh-CN" altLang="en-US" sz="2000" dirty="0"/>
              <a:t>为空。</a:t>
            </a:r>
            <a:endParaRPr lang="en-US" altLang="zh-CN" sz="2000" dirty="0"/>
          </a:p>
        </p:txBody>
      </p:sp>
      <p:pic>
        <p:nvPicPr>
          <p:cNvPr id="6" name="图形 5" descr="v 形箭头">
            <a:extLst>
              <a:ext uri="{FF2B5EF4-FFF2-40B4-BE49-F238E27FC236}">
                <a16:creationId xmlns:a16="http://schemas.microsoft.com/office/drawing/2014/main" id="{C5405680-E40C-99CE-F790-9E58E2924A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71907" y="3908246"/>
            <a:ext cx="550906" cy="327991"/>
          </a:xfrm>
          <a:prstGeom prst="rect">
            <a:avLst/>
          </a:prstGeom>
        </p:spPr>
      </p:pic>
      <p:pic>
        <p:nvPicPr>
          <p:cNvPr id="8" name="图片 7">
            <a:extLst>
              <a:ext uri="{FF2B5EF4-FFF2-40B4-BE49-F238E27FC236}">
                <a16:creationId xmlns:a16="http://schemas.microsoft.com/office/drawing/2014/main" id="{17B89C0D-2707-2AFF-8898-BD0C2D6D8185}"/>
              </a:ext>
            </a:extLst>
          </p:cNvPr>
          <p:cNvPicPr>
            <a:picLocks noChangeAspect="1"/>
          </p:cNvPicPr>
          <p:nvPr/>
        </p:nvPicPr>
        <p:blipFill>
          <a:blip r:embed="rId6"/>
          <a:stretch>
            <a:fillRect/>
          </a:stretch>
        </p:blipFill>
        <p:spPr>
          <a:xfrm>
            <a:off x="79203" y="862610"/>
            <a:ext cx="6497912" cy="3069215"/>
          </a:xfrm>
          <a:prstGeom prst="rect">
            <a:avLst/>
          </a:prstGeom>
        </p:spPr>
      </p:pic>
    </p:spTree>
    <p:extLst>
      <p:ext uri="{BB962C8B-B14F-4D97-AF65-F5344CB8AC3E}">
        <p14:creationId xmlns:p14="http://schemas.microsoft.com/office/powerpoint/2010/main" val="3247982707"/>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727484" y="118139"/>
            <a:ext cx="6111736"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中断创建（</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109945" y="266457"/>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6815894" y="862610"/>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800" b="1" dirty="0">
                <a:solidFill>
                  <a:srgbClr val="FF0000"/>
                </a:solidFill>
                <a:latin typeface="仓耳玄三M W05" panose="02020400000000000000" pitchFamily="18" charset="-122"/>
                <a:ea typeface="仓耳玄三M W05" panose="02020400000000000000" pitchFamily="18" charset="-122"/>
              </a:rPr>
              <a:t>不支持</a:t>
            </a:r>
            <a:r>
              <a:rPr lang="zh-CN" altLang="en-US" sz="2800" b="1" dirty="0">
                <a:latin typeface="仓耳玄三M W05" panose="02020400000000000000" pitchFamily="18" charset="-122"/>
                <a:ea typeface="仓耳玄三M W05" panose="02020400000000000000" pitchFamily="18" charset="-122"/>
              </a:rPr>
              <a:t>共享中断时创建（非共享）</a:t>
            </a:r>
          </a:p>
        </p:txBody>
      </p:sp>
      <p:sp>
        <p:nvSpPr>
          <p:cNvPr id="16" name="矩形: 圆角 15">
            <a:extLst>
              <a:ext uri="{FF2B5EF4-FFF2-40B4-BE49-F238E27FC236}">
                <a16:creationId xmlns:a16="http://schemas.microsoft.com/office/drawing/2014/main" id="{4A12A3C1-80AD-4A73-988A-BE5116827595}"/>
              </a:ext>
            </a:extLst>
          </p:cNvPr>
          <p:cNvSpPr/>
          <p:nvPr/>
        </p:nvSpPr>
        <p:spPr>
          <a:xfrm>
            <a:off x="5538507" y="855193"/>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62794" y="79607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OsHwiCreate</a:t>
            </a:r>
            <a:r>
              <a:rPr lang="en-US" altLang="zh-CN" b="1" dirty="0" err="1">
                <a:solidFill>
                  <a:srgbClr val="FF0000"/>
                </a:solidFill>
              </a:rPr>
              <a:t>No</a:t>
            </a:r>
            <a:r>
              <a:rPr lang="en-US" altLang="zh-CN" b="1" dirty="0" err="1"/>
              <a:t>Shared</a:t>
            </a:r>
            <a:r>
              <a:rPr lang="en-US" altLang="zh-CN" b="1" dirty="0"/>
              <a:t>()</a:t>
            </a:r>
          </a:p>
        </p:txBody>
      </p:sp>
      <p:pic>
        <p:nvPicPr>
          <p:cNvPr id="3" name="图片 2">
            <a:extLst>
              <a:ext uri="{FF2B5EF4-FFF2-40B4-BE49-F238E27FC236}">
                <a16:creationId xmlns:a16="http://schemas.microsoft.com/office/drawing/2014/main" id="{6F5DDB9F-DB22-99AD-6875-8D9D6F639100}"/>
              </a:ext>
            </a:extLst>
          </p:cNvPr>
          <p:cNvPicPr>
            <a:picLocks noChangeAspect="1"/>
          </p:cNvPicPr>
          <p:nvPr/>
        </p:nvPicPr>
        <p:blipFill>
          <a:blip r:embed="rId3"/>
          <a:stretch>
            <a:fillRect/>
          </a:stretch>
        </p:blipFill>
        <p:spPr>
          <a:xfrm>
            <a:off x="90496" y="1414312"/>
            <a:ext cx="9696546" cy="5320670"/>
          </a:xfrm>
          <a:prstGeom prst="rect">
            <a:avLst/>
          </a:prstGeom>
        </p:spPr>
      </p:pic>
      <p:pic>
        <p:nvPicPr>
          <p:cNvPr id="15" name="图形 14" descr="v 形箭头">
            <a:extLst>
              <a:ext uri="{FF2B5EF4-FFF2-40B4-BE49-F238E27FC236}">
                <a16:creationId xmlns:a16="http://schemas.microsoft.com/office/drawing/2014/main" id="{F2F1DC9C-29D3-AF90-3E52-0EC08DF55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73548" y="3066998"/>
            <a:ext cx="550906" cy="327991"/>
          </a:xfrm>
          <a:prstGeom prst="rect">
            <a:avLst/>
          </a:prstGeom>
        </p:spPr>
      </p:pic>
      <p:pic>
        <p:nvPicPr>
          <p:cNvPr id="4" name="图形 3" descr="v 形箭头">
            <a:extLst>
              <a:ext uri="{FF2B5EF4-FFF2-40B4-BE49-F238E27FC236}">
                <a16:creationId xmlns:a16="http://schemas.microsoft.com/office/drawing/2014/main" id="{EDF66DE4-609C-9DCC-F081-A572EE72B3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6334" y="5222518"/>
            <a:ext cx="550906" cy="327991"/>
          </a:xfrm>
          <a:prstGeom prst="rect">
            <a:avLst/>
          </a:prstGeom>
        </p:spPr>
      </p:pic>
      <p:pic>
        <p:nvPicPr>
          <p:cNvPr id="6" name="图形 5" descr="v 形箭头">
            <a:extLst>
              <a:ext uri="{FF2B5EF4-FFF2-40B4-BE49-F238E27FC236}">
                <a16:creationId xmlns:a16="http://schemas.microsoft.com/office/drawing/2014/main" id="{A653C49C-624C-DD74-4A53-0CD1C840BB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7240" y="4056505"/>
            <a:ext cx="550906" cy="327991"/>
          </a:xfrm>
          <a:prstGeom prst="rect">
            <a:avLst/>
          </a:prstGeom>
        </p:spPr>
      </p:pic>
      <p:sp>
        <p:nvSpPr>
          <p:cNvPr id="9" name="标注: 弯曲线形 8">
            <a:extLst>
              <a:ext uri="{FF2B5EF4-FFF2-40B4-BE49-F238E27FC236}">
                <a16:creationId xmlns:a16="http://schemas.microsoft.com/office/drawing/2014/main" id="{452392D9-8E24-6645-4B68-CFDEA821023A}"/>
              </a:ext>
            </a:extLst>
          </p:cNvPr>
          <p:cNvSpPr/>
          <p:nvPr/>
        </p:nvSpPr>
        <p:spPr>
          <a:xfrm>
            <a:off x="8770374" y="2238725"/>
            <a:ext cx="3421626" cy="761189"/>
          </a:xfrm>
          <a:prstGeom prst="borderCallout2">
            <a:avLst>
              <a:gd name="adj1" fmla="val 26500"/>
              <a:gd name="adj2" fmla="val -57"/>
              <a:gd name="adj3" fmla="val 48201"/>
              <a:gd name="adj4" fmla="val -20977"/>
              <a:gd name="adj5" fmla="val 128775"/>
              <a:gd name="adj6" fmla="val -404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判断中断处理程序是否为空，若为空则将</a:t>
            </a:r>
            <a:r>
              <a:rPr lang="en-US" altLang="zh-CN" dirty="0" err="1"/>
              <a:t>hwiHandler</a:t>
            </a:r>
            <a:r>
              <a:rPr lang="zh-CN" altLang="en-US" dirty="0"/>
              <a:t>赋值给它</a:t>
            </a:r>
          </a:p>
        </p:txBody>
      </p:sp>
      <p:sp>
        <p:nvSpPr>
          <p:cNvPr id="14" name="标注: 弯曲线形 13">
            <a:extLst>
              <a:ext uri="{FF2B5EF4-FFF2-40B4-BE49-F238E27FC236}">
                <a16:creationId xmlns:a16="http://schemas.microsoft.com/office/drawing/2014/main" id="{3EA61AAF-4F2E-11EF-1040-3267B9241A6E}"/>
              </a:ext>
            </a:extLst>
          </p:cNvPr>
          <p:cNvSpPr/>
          <p:nvPr/>
        </p:nvSpPr>
        <p:spPr>
          <a:xfrm>
            <a:off x="6055447" y="5928852"/>
            <a:ext cx="3589997" cy="569515"/>
          </a:xfrm>
          <a:prstGeom prst="borderCallout2">
            <a:avLst>
              <a:gd name="adj1" fmla="val 44646"/>
              <a:gd name="adj2" fmla="val -938"/>
              <a:gd name="adj3" fmla="val -51688"/>
              <a:gd name="adj4" fmla="val -11720"/>
              <a:gd name="adj5" fmla="val -90528"/>
              <a:gd name="adj6" fmla="val -57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中断处理程序不为空，说明中断已经创建过，返回异常。</a:t>
            </a:r>
          </a:p>
        </p:txBody>
      </p:sp>
      <p:sp>
        <p:nvSpPr>
          <p:cNvPr id="18" name="标注: 弯曲线形 17">
            <a:extLst>
              <a:ext uri="{FF2B5EF4-FFF2-40B4-BE49-F238E27FC236}">
                <a16:creationId xmlns:a16="http://schemas.microsoft.com/office/drawing/2014/main" id="{F7F701E2-7D5D-6DA3-3EF7-31F39056B183}"/>
              </a:ext>
            </a:extLst>
          </p:cNvPr>
          <p:cNvSpPr/>
          <p:nvPr/>
        </p:nvSpPr>
        <p:spPr>
          <a:xfrm>
            <a:off x="9308451" y="4752790"/>
            <a:ext cx="2684937" cy="1008790"/>
          </a:xfrm>
          <a:prstGeom prst="borderCallout2">
            <a:avLst>
              <a:gd name="adj1" fmla="val 14475"/>
              <a:gd name="adj2" fmla="val 874"/>
              <a:gd name="adj3" fmla="val 4166"/>
              <a:gd name="adj4" fmla="val -16498"/>
              <a:gd name="adj5" fmla="val 24020"/>
              <a:gd name="adj6" fmla="val -50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判断中断处理函数参数，若非空则为该参数申请内存设置数组。</a:t>
            </a:r>
          </a:p>
        </p:txBody>
      </p:sp>
      <p:sp>
        <p:nvSpPr>
          <p:cNvPr id="19" name="标注: 弯曲线形 18">
            <a:extLst>
              <a:ext uri="{FF2B5EF4-FFF2-40B4-BE49-F238E27FC236}">
                <a16:creationId xmlns:a16="http://schemas.microsoft.com/office/drawing/2014/main" id="{073BCE23-CD39-DFE7-3878-2C3319E45F32}"/>
              </a:ext>
            </a:extLst>
          </p:cNvPr>
          <p:cNvSpPr/>
          <p:nvPr/>
        </p:nvSpPr>
        <p:spPr>
          <a:xfrm>
            <a:off x="8950106" y="3429000"/>
            <a:ext cx="2937879" cy="1008790"/>
          </a:xfrm>
          <a:prstGeom prst="borderCallout2">
            <a:avLst>
              <a:gd name="adj1" fmla="val 14475"/>
              <a:gd name="adj2" fmla="val 874"/>
              <a:gd name="adj3" fmla="val 4166"/>
              <a:gd name="adj4" fmla="val -16498"/>
              <a:gd name="adj5" fmla="val 81915"/>
              <a:gd name="adj6" fmla="val -1480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判断中断处理函数参数，若为参数申请内存失败，返回异常。</a:t>
            </a:r>
          </a:p>
        </p:txBody>
      </p:sp>
    </p:spTree>
    <p:extLst>
      <p:ext uri="{BB962C8B-B14F-4D97-AF65-F5344CB8AC3E}">
        <p14:creationId xmlns:p14="http://schemas.microsoft.com/office/powerpoint/2010/main" val="729443486"/>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9" grpId="0" animBg="1"/>
      <p:bldP spid="9" grpId="1" animBg="1"/>
      <p:bldP spid="14" grpId="0" animBg="1"/>
      <p:bldP spid="14" grpId="1" animBg="1"/>
      <p:bldP spid="18" grpId="0" animBg="1"/>
      <p:bldP spid="18" grpId="1" animBg="1"/>
      <p:bldP spid="19" grpId="0" animBg="1"/>
      <p:bldP spid="19"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68307" y="137722"/>
            <a:ext cx="8206310" cy="584775"/>
          </a:xfrm>
          <a:prstGeom prst="rect">
            <a:avLst/>
          </a:prstGeom>
          <a:noFill/>
        </p:spPr>
        <p:txBody>
          <a:bodyPr wrap="square">
            <a:spAutoFit/>
          </a:bodyPr>
          <a:lstStyle/>
          <a:p>
            <a:pPr algn="ctr"/>
            <a:r>
              <a:rPr lang="en-US" altLang="zh-CN" sz="3200" spc="600" dirty="0" err="1">
                <a:solidFill>
                  <a:srgbClr val="202F41"/>
                </a:solidFill>
                <a:latin typeface="仓耳玄三M W05" panose="02020400000000000000" pitchFamily="18" charset="-122"/>
                <a:ea typeface="仓耳玄三M W05" panose="02020400000000000000" pitchFamily="18" charset="-122"/>
                <a:sym typeface="+mn-lt"/>
              </a:rPr>
              <a:t>OsHwiCp</a:t>
            </a:r>
            <a:r>
              <a:rPr lang="es-ES" altLang="zh-CN" sz="3200" spc="600" dirty="0">
                <a:solidFill>
                  <a:srgbClr val="202F41"/>
                </a:solidFill>
                <a:latin typeface="仓耳玄三M W05" panose="02020400000000000000" pitchFamily="18" charset="-122"/>
                <a:ea typeface="仓耳玄三M W05" panose="02020400000000000000" pitchFamily="18" charset="-122"/>
                <a:sym typeface="+mn-lt"/>
              </a:rPr>
              <a:t>IrqParam</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a:t>
            </a:r>
            <a:r>
              <a:rPr lang="zh-CN" altLang="en-US" dirty="0"/>
              <a:t>在文件 </a:t>
            </a:r>
            <a:r>
              <a:rPr lang="en-US" altLang="zh-CN" b="1" dirty="0" err="1">
                <a:hlinkClick r:id="rId3"/>
              </a:rPr>
              <a:t>los_hwi.c</a:t>
            </a:r>
            <a:r>
              <a:rPr lang="en-US" altLang="zh-CN" dirty="0"/>
              <a:t> </a:t>
            </a:r>
            <a:r>
              <a:rPr lang="zh-CN" altLang="en-US" dirty="0"/>
              <a:t>第 </a:t>
            </a:r>
            <a:r>
              <a:rPr lang="en-US" altLang="zh-CN" b="1" dirty="0">
                <a:hlinkClick r:id="rId4"/>
              </a:rPr>
              <a:t>227</a:t>
            </a:r>
            <a:r>
              <a:rPr lang="zh-CN" altLang="en-US" dirty="0"/>
              <a:t> 行定义</a:t>
            </a:r>
            <a:r>
              <a:rPr lang="en-US" altLang="zh-CN" dirty="0"/>
              <a:t>.</a:t>
            </a:r>
            <a:endParaRPr lang="en-US" altLang="zh-CN" sz="3200" spc="600" dirty="0">
              <a:solidFill>
                <a:srgbClr val="202F41"/>
              </a:solidFill>
              <a:latin typeface="仓耳玄三M W05" panose="02020400000000000000" pitchFamily="18" charset="-122"/>
              <a:ea typeface="仓耳玄三M W05" panose="02020400000000000000" pitchFamily="18" charset="-122"/>
              <a:sym typeface="+mn-lt"/>
            </a:endParaRPr>
          </a:p>
        </p:txBody>
      </p:sp>
      <p:pic>
        <p:nvPicPr>
          <p:cNvPr id="2" name="图片 1">
            <a:extLst>
              <a:ext uri="{FF2B5EF4-FFF2-40B4-BE49-F238E27FC236}">
                <a16:creationId xmlns:a16="http://schemas.microsoft.com/office/drawing/2014/main" id="{5304759C-B304-9D4B-8307-99D65618E790}"/>
              </a:ext>
            </a:extLst>
          </p:cNvPr>
          <p:cNvPicPr>
            <a:picLocks noChangeAspect="1"/>
          </p:cNvPicPr>
          <p:nvPr/>
        </p:nvPicPr>
        <p:blipFill>
          <a:blip r:embed="rId5"/>
          <a:stretch>
            <a:fillRect/>
          </a:stretch>
        </p:blipFill>
        <p:spPr>
          <a:xfrm>
            <a:off x="643476" y="662732"/>
            <a:ext cx="7855973" cy="1419666"/>
          </a:xfrm>
          <a:prstGeom prst="rect">
            <a:avLst/>
          </a:prstGeom>
        </p:spPr>
      </p:pic>
      <p:pic>
        <p:nvPicPr>
          <p:cNvPr id="6" name="图片 5">
            <a:extLst>
              <a:ext uri="{FF2B5EF4-FFF2-40B4-BE49-F238E27FC236}">
                <a16:creationId xmlns:a16="http://schemas.microsoft.com/office/drawing/2014/main" id="{345A4B65-1518-C9B4-ECD3-20ACEB3064EA}"/>
              </a:ext>
            </a:extLst>
          </p:cNvPr>
          <p:cNvPicPr>
            <a:picLocks noChangeAspect="1"/>
          </p:cNvPicPr>
          <p:nvPr/>
        </p:nvPicPr>
        <p:blipFill>
          <a:blip r:embed="rId6"/>
          <a:stretch>
            <a:fillRect/>
          </a:stretch>
        </p:blipFill>
        <p:spPr>
          <a:xfrm>
            <a:off x="634535" y="2148686"/>
            <a:ext cx="11393490" cy="3315163"/>
          </a:xfrm>
          <a:prstGeom prst="rect">
            <a:avLst/>
          </a:prstGeom>
        </p:spPr>
      </p:pic>
      <p:sp>
        <p:nvSpPr>
          <p:cNvPr id="8" name="标注: 弯曲线形 7">
            <a:extLst>
              <a:ext uri="{FF2B5EF4-FFF2-40B4-BE49-F238E27FC236}">
                <a16:creationId xmlns:a16="http://schemas.microsoft.com/office/drawing/2014/main" id="{6A0F2EB1-8433-81C1-7D97-8DD3670C18D4}"/>
              </a:ext>
            </a:extLst>
          </p:cNvPr>
          <p:cNvSpPr/>
          <p:nvPr/>
        </p:nvSpPr>
        <p:spPr>
          <a:xfrm>
            <a:off x="901503" y="5780330"/>
            <a:ext cx="10388991" cy="761189"/>
          </a:xfrm>
          <a:prstGeom prst="borderCallout2">
            <a:avLst>
              <a:gd name="adj1" fmla="val 26500"/>
              <a:gd name="adj2" fmla="val -57"/>
              <a:gd name="adj3" fmla="val -42357"/>
              <a:gd name="adj4" fmla="val 9829"/>
              <a:gd name="adj5" fmla="val -48645"/>
              <a:gd name="adj6" fmla="val -69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作用：申请内核空间拷贝硬中断参数</a:t>
            </a:r>
          </a:p>
        </p:txBody>
      </p:sp>
    </p:spTree>
    <p:extLst>
      <p:ext uri="{BB962C8B-B14F-4D97-AF65-F5344CB8AC3E}">
        <p14:creationId xmlns:p14="http://schemas.microsoft.com/office/powerpoint/2010/main" val="1266205898"/>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03278" y="149471"/>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中断创建（</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013022" y="272581"/>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6311485" y="1186814"/>
            <a:ext cx="5637745"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ct val="100000"/>
              </a:lnSpc>
            </a:pPr>
            <a:r>
              <a:rPr lang="zh-CN" altLang="en-US" sz="2800" dirty="0">
                <a:latin typeface="仓耳玄三M W05" panose="02020400000000000000" pitchFamily="18" charset="-122"/>
                <a:ea typeface="仓耳玄三M W05" panose="02020400000000000000" pitchFamily="18" charset="-122"/>
              </a:rPr>
              <a:t>开启共享中断支持时，中断创建成功后对应的中断处理信息表</a:t>
            </a:r>
          </a:p>
        </p:txBody>
      </p:sp>
      <p:sp>
        <p:nvSpPr>
          <p:cNvPr id="16" name="矩形: 圆角 15">
            <a:extLst>
              <a:ext uri="{FF2B5EF4-FFF2-40B4-BE49-F238E27FC236}">
                <a16:creationId xmlns:a16="http://schemas.microsoft.com/office/drawing/2014/main" id="{4A12A3C1-80AD-4A73-988A-BE5116827595}"/>
              </a:ext>
            </a:extLst>
          </p:cNvPr>
          <p:cNvSpPr/>
          <p:nvPr/>
        </p:nvSpPr>
        <p:spPr>
          <a:xfrm>
            <a:off x="4896465" y="955981"/>
            <a:ext cx="1311695"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示意图</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0" y="848132"/>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OsHwiCreateShared</a:t>
            </a:r>
            <a:r>
              <a:rPr lang="en-US" altLang="zh-CN" b="1" dirty="0"/>
              <a:t>()</a:t>
            </a:r>
          </a:p>
        </p:txBody>
      </p:sp>
      <p:pic>
        <p:nvPicPr>
          <p:cNvPr id="3" name="图片 2">
            <a:extLst>
              <a:ext uri="{FF2B5EF4-FFF2-40B4-BE49-F238E27FC236}">
                <a16:creationId xmlns:a16="http://schemas.microsoft.com/office/drawing/2014/main" id="{9F089A10-2581-2E1D-6088-D17407B15ED8}"/>
              </a:ext>
            </a:extLst>
          </p:cNvPr>
          <p:cNvPicPr>
            <a:picLocks noChangeAspect="1"/>
          </p:cNvPicPr>
          <p:nvPr/>
        </p:nvPicPr>
        <p:blipFill>
          <a:blip r:embed="rId3"/>
          <a:stretch>
            <a:fillRect/>
          </a:stretch>
        </p:blipFill>
        <p:spPr>
          <a:xfrm>
            <a:off x="47195" y="1722912"/>
            <a:ext cx="10170488" cy="4966955"/>
          </a:xfrm>
          <a:prstGeom prst="rect">
            <a:avLst/>
          </a:prstGeom>
        </p:spPr>
      </p:pic>
      <p:pic>
        <p:nvPicPr>
          <p:cNvPr id="25" name="图形 24" descr="v 形箭头">
            <a:extLst>
              <a:ext uri="{FF2B5EF4-FFF2-40B4-BE49-F238E27FC236}">
                <a16:creationId xmlns:a16="http://schemas.microsoft.com/office/drawing/2014/main" id="{65C0635B-ECA6-F0E3-7B87-DC34F54603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08959" y="1193710"/>
            <a:ext cx="550906" cy="327991"/>
          </a:xfrm>
          <a:prstGeom prst="rect">
            <a:avLst/>
          </a:prstGeom>
        </p:spPr>
      </p:pic>
      <p:sp>
        <p:nvSpPr>
          <p:cNvPr id="4" name="标注: 弯曲线形 3">
            <a:extLst>
              <a:ext uri="{FF2B5EF4-FFF2-40B4-BE49-F238E27FC236}">
                <a16:creationId xmlns:a16="http://schemas.microsoft.com/office/drawing/2014/main" id="{59189EEC-289F-DE85-672B-3230AC4DFAF6}"/>
              </a:ext>
            </a:extLst>
          </p:cNvPr>
          <p:cNvSpPr/>
          <p:nvPr/>
        </p:nvSpPr>
        <p:spPr>
          <a:xfrm>
            <a:off x="10280296" y="1986241"/>
            <a:ext cx="1864509" cy="4525726"/>
          </a:xfrm>
          <a:prstGeom prst="borderCallout2">
            <a:avLst>
              <a:gd name="adj1" fmla="val 275"/>
              <a:gd name="adj2" fmla="val 62427"/>
              <a:gd name="adj3" fmla="val -5754"/>
              <a:gd name="adj4" fmla="val 75613"/>
              <a:gd name="adj5" fmla="val -14256"/>
              <a:gd name="adj6" fmla="val 602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t>（</a:t>
            </a:r>
            <a:r>
              <a:rPr lang="en-US" altLang="zh-CN" sz="1600" b="1" dirty="0"/>
              <a:t>1</a:t>
            </a:r>
            <a:r>
              <a:rPr lang="zh-CN" altLang="en-US" sz="1600" b="1" dirty="0"/>
              <a:t>）共享中断至少两个节点，左侧头节点中，</a:t>
            </a:r>
            <a:r>
              <a:rPr lang="en-US" altLang="zh-CN" sz="1600" b="1" dirty="0"/>
              <a:t>head-&gt;</a:t>
            </a:r>
            <a:r>
              <a:rPr lang="en-US" altLang="zh-CN" sz="1600" b="1" dirty="0" err="1"/>
              <a:t>shareMode</a:t>
            </a:r>
            <a:r>
              <a:rPr lang="en-US" altLang="zh-CN" sz="1600" b="1" dirty="0"/>
              <a:t>=1</a:t>
            </a:r>
            <a:r>
              <a:rPr lang="zh-CN" altLang="en-US" sz="1600" b="1" dirty="0"/>
              <a:t>，表示共享中断；</a:t>
            </a:r>
            <a:endParaRPr lang="en-US" altLang="zh-CN" sz="1600" b="1" dirty="0"/>
          </a:p>
          <a:p>
            <a:endParaRPr lang="en-US" altLang="zh-CN" sz="1600" b="1" dirty="0"/>
          </a:p>
          <a:p>
            <a:r>
              <a:rPr lang="zh-CN" altLang="en-US" sz="1600" b="1" dirty="0"/>
              <a:t>（</a:t>
            </a:r>
            <a:r>
              <a:rPr lang="en-US" altLang="zh-CN" sz="1600" b="1" dirty="0"/>
              <a:t>2</a:t>
            </a:r>
            <a:r>
              <a:rPr lang="zh-CN" altLang="en-US" sz="1600" b="1" dirty="0"/>
              <a:t>）右侧一道多个设备节点表示不同设备中断处理程序（终端处理程序</a:t>
            </a:r>
            <a:r>
              <a:rPr lang="en-US" altLang="zh-CN" sz="1600" b="1" dirty="0"/>
              <a:t>hook+</a:t>
            </a:r>
            <a:r>
              <a:rPr lang="zh-CN" altLang="en-US" sz="1600" b="1" dirty="0"/>
              <a:t>参数</a:t>
            </a:r>
            <a:r>
              <a:rPr lang="en-US" altLang="zh-CN" sz="1600" b="1" dirty="0" err="1"/>
              <a:t>registerInfo</a:t>
            </a:r>
            <a:r>
              <a:rPr lang="zh-CN" altLang="en-US" sz="1600" b="1" dirty="0"/>
              <a:t>）；</a:t>
            </a:r>
            <a:endParaRPr lang="en-US" altLang="zh-CN" sz="1600" b="1" dirty="0"/>
          </a:p>
          <a:p>
            <a:endParaRPr lang="en-US" altLang="zh-CN" sz="1600" b="1" dirty="0"/>
          </a:p>
          <a:p>
            <a:r>
              <a:rPr lang="zh-CN" altLang="en-US" sz="1600" b="1" dirty="0"/>
              <a:t>（</a:t>
            </a:r>
            <a:r>
              <a:rPr lang="en-US" altLang="zh-CN" sz="1600" b="1" dirty="0"/>
              <a:t>3</a:t>
            </a:r>
            <a:r>
              <a:rPr lang="zh-CN" altLang="en-US" sz="1600" b="1" dirty="0"/>
              <a:t>）</a:t>
            </a:r>
            <a:r>
              <a:rPr lang="en-US" altLang="zh-CN" sz="1600" b="1" dirty="0"/>
              <a:t>next</a:t>
            </a:r>
            <a:r>
              <a:rPr lang="zh-CN" altLang="en-US" sz="1600" b="1" dirty="0"/>
              <a:t>指向下一个设备节点；最后一个节点</a:t>
            </a:r>
            <a:r>
              <a:rPr lang="en-US" altLang="zh-CN" sz="1600" b="1" dirty="0"/>
              <a:t>next</a:t>
            </a:r>
            <a:r>
              <a:rPr lang="zh-CN" altLang="en-US" sz="1600" b="1" dirty="0"/>
              <a:t>为空。</a:t>
            </a:r>
          </a:p>
        </p:txBody>
      </p:sp>
    </p:spTree>
    <p:extLst>
      <p:ext uri="{BB962C8B-B14F-4D97-AF65-F5344CB8AC3E}">
        <p14:creationId xmlns:p14="http://schemas.microsoft.com/office/powerpoint/2010/main" val="1519525318"/>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4" grpId="0" animBg="1"/>
      <p:bldP spid="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91690"/>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中断创建（</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017714" y="263843"/>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6208160" y="989557"/>
            <a:ext cx="5912270"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800" b="1" dirty="0">
                <a:solidFill>
                  <a:srgbClr val="FF0000"/>
                </a:solidFill>
                <a:latin typeface="仓耳玄三M W05" panose="02020400000000000000" pitchFamily="18" charset="-122"/>
                <a:ea typeface="仓耳玄三M W05" panose="02020400000000000000" pitchFamily="18" charset="-122"/>
              </a:rPr>
              <a:t>支持</a:t>
            </a:r>
            <a:r>
              <a:rPr lang="zh-CN" altLang="en-US" sz="2800" b="1" dirty="0">
                <a:latin typeface="仓耳玄三M W05" panose="02020400000000000000" pitchFamily="18" charset="-122"/>
                <a:ea typeface="仓耳玄三M W05" panose="02020400000000000000" pitchFamily="18" charset="-122"/>
              </a:rPr>
              <a:t>共享中断时创建（共享、非共享）</a:t>
            </a:r>
          </a:p>
        </p:txBody>
      </p:sp>
      <p:sp>
        <p:nvSpPr>
          <p:cNvPr id="16" name="矩形: 圆角 15">
            <a:extLst>
              <a:ext uri="{FF2B5EF4-FFF2-40B4-BE49-F238E27FC236}">
                <a16:creationId xmlns:a16="http://schemas.microsoft.com/office/drawing/2014/main" id="{4A12A3C1-80AD-4A73-988A-BE5116827595}"/>
              </a:ext>
            </a:extLst>
          </p:cNvPr>
          <p:cNvSpPr/>
          <p:nvPr/>
        </p:nvSpPr>
        <p:spPr>
          <a:xfrm>
            <a:off x="5174278" y="955981"/>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OsHwiCreateShared</a:t>
            </a:r>
            <a:r>
              <a:rPr lang="en-US" altLang="zh-CN" b="1" dirty="0"/>
              <a:t>()</a:t>
            </a:r>
          </a:p>
        </p:txBody>
      </p:sp>
      <p:pic>
        <p:nvPicPr>
          <p:cNvPr id="6" name="图片 5">
            <a:extLst>
              <a:ext uri="{FF2B5EF4-FFF2-40B4-BE49-F238E27FC236}">
                <a16:creationId xmlns:a16="http://schemas.microsoft.com/office/drawing/2014/main" id="{8F2F3E44-10DB-2404-1D30-942CF6196992}"/>
              </a:ext>
            </a:extLst>
          </p:cNvPr>
          <p:cNvPicPr>
            <a:picLocks noChangeAspect="1"/>
          </p:cNvPicPr>
          <p:nvPr/>
        </p:nvPicPr>
        <p:blipFill>
          <a:blip r:embed="rId3"/>
          <a:stretch>
            <a:fillRect/>
          </a:stretch>
        </p:blipFill>
        <p:spPr>
          <a:xfrm>
            <a:off x="32066" y="1465701"/>
            <a:ext cx="12127866" cy="3546828"/>
          </a:xfrm>
          <a:prstGeom prst="rect">
            <a:avLst/>
          </a:prstGeom>
        </p:spPr>
      </p:pic>
      <p:pic>
        <p:nvPicPr>
          <p:cNvPr id="15" name="图形 14" descr="v 形箭头">
            <a:extLst>
              <a:ext uri="{FF2B5EF4-FFF2-40B4-BE49-F238E27FC236}">
                <a16:creationId xmlns:a16="http://schemas.microsoft.com/office/drawing/2014/main" id="{F2F1DC9C-29D3-AF90-3E52-0EC08DF55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12698" y="3388991"/>
            <a:ext cx="550906" cy="327991"/>
          </a:xfrm>
          <a:prstGeom prst="rect">
            <a:avLst/>
          </a:prstGeom>
        </p:spPr>
      </p:pic>
      <p:sp>
        <p:nvSpPr>
          <p:cNvPr id="8" name="标注: 弯曲线形 7">
            <a:extLst>
              <a:ext uri="{FF2B5EF4-FFF2-40B4-BE49-F238E27FC236}">
                <a16:creationId xmlns:a16="http://schemas.microsoft.com/office/drawing/2014/main" id="{44E3C0F3-5D24-C442-027E-A767C59D0A68}"/>
              </a:ext>
            </a:extLst>
          </p:cNvPr>
          <p:cNvSpPr/>
          <p:nvPr/>
        </p:nvSpPr>
        <p:spPr>
          <a:xfrm>
            <a:off x="880479" y="5302494"/>
            <a:ext cx="10383266" cy="976596"/>
          </a:xfrm>
          <a:prstGeom prst="borderCallout2">
            <a:avLst>
              <a:gd name="adj1" fmla="val 1264"/>
              <a:gd name="adj2" fmla="val 84108"/>
              <a:gd name="adj3" fmla="val -104854"/>
              <a:gd name="adj4" fmla="val 64702"/>
              <a:gd name="adj5" fmla="val -155479"/>
              <a:gd name="adj6" fmla="val 44413"/>
            </a:avLst>
          </a:prstGeom>
          <a:ln>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3200" dirty="0" err="1">
                <a:solidFill>
                  <a:schemeClr val="tx1"/>
                </a:solidFill>
              </a:rPr>
              <a:t>hwiFormNode</a:t>
            </a:r>
            <a:r>
              <a:rPr lang="zh-CN" altLang="en-US" sz="3200" dirty="0">
                <a:solidFill>
                  <a:schemeClr val="tx1"/>
                </a:solidFill>
              </a:rPr>
              <a:t>单节点维护中断处理程序信息。开启共享中断支持时，使用</a:t>
            </a:r>
            <a:r>
              <a:rPr lang="en-US" altLang="zh-CN" sz="3200" dirty="0" err="1">
                <a:solidFill>
                  <a:schemeClr val="tx1"/>
                </a:solidFill>
              </a:rPr>
              <a:t>hwiForm</a:t>
            </a:r>
            <a:r>
              <a:rPr lang="zh-CN" altLang="en-US" sz="3200" dirty="0">
                <a:solidFill>
                  <a:schemeClr val="tx1"/>
                </a:solidFill>
              </a:rPr>
              <a:t>单链表维护中断处理程序信息。</a:t>
            </a:r>
          </a:p>
        </p:txBody>
      </p:sp>
      <p:pic>
        <p:nvPicPr>
          <p:cNvPr id="9" name="图形 8" descr="v 形箭头">
            <a:extLst>
              <a:ext uri="{FF2B5EF4-FFF2-40B4-BE49-F238E27FC236}">
                <a16:creationId xmlns:a16="http://schemas.microsoft.com/office/drawing/2014/main" id="{C2418C79-9DC5-E75A-6D8F-6DB5298CBC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1792" y="3790566"/>
            <a:ext cx="550906" cy="327991"/>
          </a:xfrm>
          <a:prstGeom prst="rect">
            <a:avLst/>
          </a:prstGeom>
        </p:spPr>
      </p:pic>
      <p:sp>
        <p:nvSpPr>
          <p:cNvPr id="23" name="标注: 弯曲线形 22">
            <a:extLst>
              <a:ext uri="{FF2B5EF4-FFF2-40B4-BE49-F238E27FC236}">
                <a16:creationId xmlns:a16="http://schemas.microsoft.com/office/drawing/2014/main" id="{A776C25E-603B-0B96-1754-4490AF79163F}"/>
              </a:ext>
            </a:extLst>
          </p:cNvPr>
          <p:cNvSpPr/>
          <p:nvPr/>
        </p:nvSpPr>
        <p:spPr>
          <a:xfrm>
            <a:off x="836060" y="5250429"/>
            <a:ext cx="10744200" cy="1076540"/>
          </a:xfrm>
          <a:prstGeom prst="borderCallout2">
            <a:avLst>
              <a:gd name="adj1" fmla="val 2436"/>
              <a:gd name="adj2" fmla="val 75770"/>
              <a:gd name="adj3" fmla="val -34218"/>
              <a:gd name="adj4" fmla="val 71925"/>
              <a:gd name="adj5" fmla="val -56649"/>
              <a:gd name="adj6" fmla="val 616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err="1"/>
              <a:t>modeResult</a:t>
            </a:r>
            <a:r>
              <a:rPr lang="en-US" altLang="zh-CN" sz="3200" dirty="0"/>
              <a:t>==1</a:t>
            </a:r>
            <a:r>
              <a:rPr lang="zh-CN" altLang="en-US" sz="3200" dirty="0"/>
              <a:t>表示创建共享中断；</a:t>
            </a:r>
            <a:endParaRPr lang="en-US" altLang="zh-CN" sz="3200" dirty="0"/>
          </a:p>
          <a:p>
            <a:pPr algn="ctr"/>
            <a:r>
              <a:rPr lang="en-US" altLang="zh-CN" sz="3200" dirty="0" err="1"/>
              <a:t>modeResult</a:t>
            </a:r>
            <a:r>
              <a:rPr lang="en-US" altLang="zh-CN" sz="3200" dirty="0"/>
              <a:t>==0</a:t>
            </a:r>
            <a:r>
              <a:rPr lang="zh-CN" altLang="en-US" sz="3200" dirty="0"/>
              <a:t>表创建的时非共享中断。</a:t>
            </a:r>
          </a:p>
        </p:txBody>
      </p:sp>
      <p:pic>
        <p:nvPicPr>
          <p:cNvPr id="25" name="图形 24" descr="v 形箭头">
            <a:extLst>
              <a:ext uri="{FF2B5EF4-FFF2-40B4-BE49-F238E27FC236}">
                <a16:creationId xmlns:a16="http://schemas.microsoft.com/office/drawing/2014/main" id="{65C0635B-ECA6-F0E3-7B87-DC34F54603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44592" y="4459644"/>
            <a:ext cx="550906" cy="327991"/>
          </a:xfrm>
          <a:prstGeom prst="rect">
            <a:avLst/>
          </a:prstGeom>
        </p:spPr>
      </p:pic>
    </p:spTree>
    <p:extLst>
      <p:ext uri="{BB962C8B-B14F-4D97-AF65-F5344CB8AC3E}">
        <p14:creationId xmlns:p14="http://schemas.microsoft.com/office/powerpoint/2010/main" val="4232023021"/>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8" grpId="0" animBg="1"/>
      <p:bldP spid="8" grpId="1" animBg="1"/>
      <p:bldP spid="23" grpId="0" animBg="1"/>
      <p:bldP spid="2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0385ADA-9F5B-FA3F-8894-F3BF89E5E521}"/>
              </a:ext>
            </a:extLst>
          </p:cNvPr>
          <p:cNvPicPr>
            <a:picLocks noChangeAspect="1"/>
          </p:cNvPicPr>
          <p:nvPr/>
        </p:nvPicPr>
        <p:blipFill>
          <a:blip r:embed="rId3"/>
          <a:stretch>
            <a:fillRect/>
          </a:stretch>
        </p:blipFill>
        <p:spPr>
          <a:xfrm>
            <a:off x="190500" y="1465701"/>
            <a:ext cx="11798300" cy="4508934"/>
          </a:xfrm>
          <a:prstGeom prst="rect">
            <a:avLst/>
          </a:prstGeom>
        </p:spPr>
      </p:pic>
      <p:sp>
        <p:nvSpPr>
          <p:cNvPr id="13" name="Textbox 1">
            <a:extLst>
              <a:ext uri="{FF2B5EF4-FFF2-40B4-BE49-F238E27FC236}">
                <a16:creationId xmlns:a16="http://schemas.microsoft.com/office/drawing/2014/main" id="{66B133BB-3386-444E-B2E6-939B3A32FBCF}"/>
              </a:ext>
            </a:extLst>
          </p:cNvPr>
          <p:cNvSpPr/>
          <p:nvPr/>
        </p:nvSpPr>
        <p:spPr>
          <a:xfrm>
            <a:off x="47771" y="187960"/>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中断创建（</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040055" y="279510"/>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7727244" y="883365"/>
            <a:ext cx="5912270"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800" b="1" dirty="0">
                <a:latin typeface="仓耳玄三M W05" panose="02020400000000000000" pitchFamily="18" charset="-122"/>
                <a:ea typeface="仓耳玄三M W05" panose="02020400000000000000" pitchFamily="18" charset="-122"/>
              </a:rPr>
              <a:t>参数校验</a:t>
            </a:r>
          </a:p>
        </p:txBody>
      </p:sp>
      <p:sp>
        <p:nvSpPr>
          <p:cNvPr id="16" name="矩形: 圆角 15">
            <a:extLst>
              <a:ext uri="{FF2B5EF4-FFF2-40B4-BE49-F238E27FC236}">
                <a16:creationId xmlns:a16="http://schemas.microsoft.com/office/drawing/2014/main" id="{4A12A3C1-80AD-4A73-988A-BE5116827595}"/>
              </a:ext>
            </a:extLst>
          </p:cNvPr>
          <p:cNvSpPr/>
          <p:nvPr/>
        </p:nvSpPr>
        <p:spPr>
          <a:xfrm>
            <a:off x="5974399" y="829034"/>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OsHwiCreateShared</a:t>
            </a:r>
            <a:r>
              <a:rPr lang="en-US" altLang="zh-CN" b="1" dirty="0"/>
              <a:t>()</a:t>
            </a:r>
          </a:p>
        </p:txBody>
      </p:sp>
      <p:sp>
        <p:nvSpPr>
          <p:cNvPr id="8" name="标注: 弯曲线形 7">
            <a:extLst>
              <a:ext uri="{FF2B5EF4-FFF2-40B4-BE49-F238E27FC236}">
                <a16:creationId xmlns:a16="http://schemas.microsoft.com/office/drawing/2014/main" id="{44E3C0F3-5D24-C442-027E-A767C59D0A68}"/>
              </a:ext>
            </a:extLst>
          </p:cNvPr>
          <p:cNvSpPr/>
          <p:nvPr/>
        </p:nvSpPr>
        <p:spPr>
          <a:xfrm>
            <a:off x="1849570" y="5760025"/>
            <a:ext cx="10139230" cy="791228"/>
          </a:xfrm>
          <a:prstGeom prst="borderCallout2">
            <a:avLst>
              <a:gd name="adj1" fmla="val 1264"/>
              <a:gd name="adj2" fmla="val 84108"/>
              <a:gd name="adj3" fmla="val -338299"/>
              <a:gd name="adj4" fmla="val 96546"/>
              <a:gd name="adj5" fmla="val -508570"/>
              <a:gd name="adj6" fmla="val 75181"/>
            </a:avLst>
          </a:prstGeom>
          <a:ln>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000" dirty="0">
                <a:solidFill>
                  <a:schemeClr val="tx1"/>
                </a:solidFill>
              </a:rPr>
              <a:t>创建的时共享中断，参数</a:t>
            </a:r>
            <a:r>
              <a:rPr lang="en-US" altLang="zh-CN" sz="2000" dirty="0" err="1">
                <a:solidFill>
                  <a:schemeClr val="tx1"/>
                </a:solidFill>
              </a:rPr>
              <a:t>irqParam</a:t>
            </a:r>
            <a:r>
              <a:rPr lang="zh-CN" altLang="en-US" sz="2000" dirty="0">
                <a:solidFill>
                  <a:schemeClr val="tx1"/>
                </a:solidFill>
              </a:rPr>
              <a:t>、参数设备</a:t>
            </a:r>
            <a:r>
              <a:rPr lang="en-US" altLang="zh-CN" sz="2000" dirty="0">
                <a:solidFill>
                  <a:schemeClr val="tx1"/>
                </a:solidFill>
              </a:rPr>
              <a:t>Id</a:t>
            </a:r>
            <a:r>
              <a:rPr lang="zh-CN" altLang="en-US" sz="2000" dirty="0">
                <a:solidFill>
                  <a:schemeClr val="tx1"/>
                </a:solidFill>
              </a:rPr>
              <a:t>为空，返回错误；</a:t>
            </a:r>
            <a:endParaRPr lang="en-US" altLang="zh-CN" sz="2000" dirty="0">
              <a:solidFill>
                <a:schemeClr val="tx1"/>
              </a:solidFill>
            </a:endParaRPr>
          </a:p>
          <a:p>
            <a:pPr algn="ctr"/>
            <a:r>
              <a:rPr lang="zh-CN" altLang="en-US" sz="2000" dirty="0">
                <a:solidFill>
                  <a:schemeClr val="tx1"/>
                </a:solidFill>
              </a:rPr>
              <a:t>共享模式和中断处理程序参数是必须的，因为需要指定特定设备来共享同一中断号</a:t>
            </a:r>
          </a:p>
        </p:txBody>
      </p:sp>
      <p:pic>
        <p:nvPicPr>
          <p:cNvPr id="25" name="图形 24" descr="v 形箭头">
            <a:extLst>
              <a:ext uri="{FF2B5EF4-FFF2-40B4-BE49-F238E27FC236}">
                <a16:creationId xmlns:a16="http://schemas.microsoft.com/office/drawing/2014/main" id="{65C0635B-ECA6-F0E3-7B87-DC34F54603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11492" y="1537389"/>
            <a:ext cx="550906" cy="327991"/>
          </a:xfrm>
          <a:prstGeom prst="rect">
            <a:avLst/>
          </a:prstGeom>
        </p:spPr>
      </p:pic>
      <p:sp>
        <p:nvSpPr>
          <p:cNvPr id="12" name="标注: 弯曲线形 11">
            <a:extLst>
              <a:ext uri="{FF2B5EF4-FFF2-40B4-BE49-F238E27FC236}">
                <a16:creationId xmlns:a16="http://schemas.microsoft.com/office/drawing/2014/main" id="{11879599-D803-6815-7415-29796041AAEB}"/>
              </a:ext>
            </a:extLst>
          </p:cNvPr>
          <p:cNvSpPr/>
          <p:nvPr/>
        </p:nvSpPr>
        <p:spPr>
          <a:xfrm>
            <a:off x="5064211" y="5593499"/>
            <a:ext cx="6397985" cy="791228"/>
          </a:xfrm>
          <a:prstGeom prst="borderCallout2">
            <a:avLst>
              <a:gd name="adj1" fmla="val -694"/>
              <a:gd name="adj2" fmla="val 54782"/>
              <a:gd name="adj3" fmla="val -363032"/>
              <a:gd name="adj4" fmla="val 18373"/>
              <a:gd name="adj5" fmla="val -389396"/>
              <a:gd name="adj6" fmla="val -87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中断自旋锁：排队执行，不让多个程序访问同一内核函数乱套，保证进入锁的代码不会被其他代码打断。</a:t>
            </a:r>
          </a:p>
        </p:txBody>
      </p:sp>
      <p:pic>
        <p:nvPicPr>
          <p:cNvPr id="14" name="图形 13" descr="v 形箭头">
            <a:extLst>
              <a:ext uri="{FF2B5EF4-FFF2-40B4-BE49-F238E27FC236}">
                <a16:creationId xmlns:a16="http://schemas.microsoft.com/office/drawing/2014/main" id="{3E2167A6-245F-28CE-9B03-E09AB10B8F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2647" y="2294737"/>
            <a:ext cx="550906" cy="327991"/>
          </a:xfrm>
          <a:prstGeom prst="rect">
            <a:avLst/>
          </a:prstGeom>
        </p:spPr>
      </p:pic>
      <p:sp>
        <p:nvSpPr>
          <p:cNvPr id="18" name="标注: 弯曲线形 17">
            <a:extLst>
              <a:ext uri="{FF2B5EF4-FFF2-40B4-BE49-F238E27FC236}">
                <a16:creationId xmlns:a16="http://schemas.microsoft.com/office/drawing/2014/main" id="{F447B80C-F75C-9475-E7E9-BED33770EEEC}"/>
              </a:ext>
            </a:extLst>
          </p:cNvPr>
          <p:cNvSpPr/>
          <p:nvPr/>
        </p:nvSpPr>
        <p:spPr>
          <a:xfrm>
            <a:off x="4292330" y="5704939"/>
            <a:ext cx="7624367" cy="858920"/>
          </a:xfrm>
          <a:prstGeom prst="borderCallout2">
            <a:avLst>
              <a:gd name="adj1" fmla="val 3545"/>
              <a:gd name="adj2" fmla="val 91667"/>
              <a:gd name="adj3" fmla="val -83576"/>
              <a:gd name="adj4" fmla="val 101383"/>
              <a:gd name="adj5" fmla="val -270944"/>
              <a:gd name="adj6" fmla="val 101191"/>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dirty="0" err="1">
                <a:solidFill>
                  <a:schemeClr val="tx1"/>
                </a:solidFill>
              </a:rPr>
              <a:t>pstNext</a:t>
            </a:r>
            <a:r>
              <a:rPr lang="zh-CN" altLang="en-US" sz="2000" dirty="0">
                <a:solidFill>
                  <a:schemeClr val="tx1"/>
                </a:solidFill>
              </a:rPr>
              <a:t>不为空，说明此中断号已被其他设备使用，即该中断号需要被不同设备共享；若此时不是共享模式则返回错误并释放自旋锁。</a:t>
            </a:r>
          </a:p>
        </p:txBody>
      </p:sp>
      <p:pic>
        <p:nvPicPr>
          <p:cNvPr id="19" name="图形 18" descr="v 形箭头">
            <a:extLst>
              <a:ext uri="{FF2B5EF4-FFF2-40B4-BE49-F238E27FC236}">
                <a16:creationId xmlns:a16="http://schemas.microsoft.com/office/drawing/2014/main" id="{CF201461-8647-E818-A9B1-2F3FFE12CA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0594" y="3077421"/>
            <a:ext cx="550906" cy="327991"/>
          </a:xfrm>
          <a:prstGeom prst="rect">
            <a:avLst/>
          </a:prstGeom>
        </p:spPr>
      </p:pic>
      <p:sp>
        <p:nvSpPr>
          <p:cNvPr id="20" name="标注: 弯曲线形 19">
            <a:extLst>
              <a:ext uri="{FF2B5EF4-FFF2-40B4-BE49-F238E27FC236}">
                <a16:creationId xmlns:a16="http://schemas.microsoft.com/office/drawing/2014/main" id="{8D7D870C-5606-A692-1C55-B7AA91635FF2}"/>
              </a:ext>
            </a:extLst>
          </p:cNvPr>
          <p:cNvSpPr/>
          <p:nvPr/>
        </p:nvSpPr>
        <p:spPr>
          <a:xfrm>
            <a:off x="780623" y="5699680"/>
            <a:ext cx="11389360" cy="970360"/>
          </a:xfrm>
          <a:prstGeom prst="borderCallout2">
            <a:avLst>
              <a:gd name="adj1" fmla="val 6731"/>
              <a:gd name="adj2" fmla="val 94092"/>
              <a:gd name="adj3" fmla="val -92002"/>
              <a:gd name="adj4" fmla="val 101500"/>
              <a:gd name="adj5" fmla="val -164809"/>
              <a:gd name="adj6" fmla="val 92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while</a:t>
            </a:r>
            <a:r>
              <a:rPr lang="zh-CN" altLang="en-US" dirty="0"/>
              <a:t>处理此中断号已有其他设备使用的情况：依次循环中断处理信息表的单链表，检测该设备</a:t>
            </a:r>
            <a:r>
              <a:rPr lang="en-US" altLang="zh-CN" dirty="0"/>
              <a:t>id</a:t>
            </a:r>
            <a:r>
              <a:rPr lang="zh-CN" altLang="en-US" dirty="0"/>
              <a:t>是否已有中断处理函数，若存在返回错误。循环完毕后</a:t>
            </a:r>
            <a:r>
              <a:rPr lang="en-US" altLang="zh-CN" dirty="0" err="1"/>
              <a:t>hwiForm</a:t>
            </a:r>
            <a:r>
              <a:rPr lang="zh-CN" altLang="en-US" dirty="0"/>
              <a:t>为链表的最后一个设备节点。若创建的不是共享则循环不会执行。</a:t>
            </a:r>
          </a:p>
        </p:txBody>
      </p:sp>
    </p:spTree>
    <p:extLst>
      <p:ext uri="{BB962C8B-B14F-4D97-AF65-F5344CB8AC3E}">
        <p14:creationId xmlns:p14="http://schemas.microsoft.com/office/powerpoint/2010/main" val="924477443"/>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8" grpId="0" animBg="1"/>
      <p:bldP spid="8" grpId="1" animBg="1"/>
      <p:bldP spid="12" grpId="0" animBg="1"/>
      <p:bldP spid="12" grpId="1" animBg="1"/>
      <p:bldP spid="18" grpId="0" animBg="1"/>
      <p:bldP spid="18" grpId="1" animBg="1"/>
      <p:bldP spid="20" grpId="0" animBg="1"/>
      <p:bldP spid="2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7771" y="174083"/>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中断创建（</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3977532" y="255351"/>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6908383" y="916534"/>
            <a:ext cx="5912270"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800" b="1" dirty="0">
                <a:latin typeface="仓耳玄三M W05" panose="02020400000000000000" pitchFamily="18" charset="-122"/>
                <a:ea typeface="仓耳玄三M W05" panose="02020400000000000000" pitchFamily="18" charset="-122"/>
              </a:rPr>
              <a:t>申请内存</a:t>
            </a:r>
            <a:endParaRPr lang="en-US" altLang="zh-CN" sz="2800" b="1" dirty="0">
              <a:latin typeface="仓耳玄三M W05" panose="02020400000000000000" pitchFamily="18" charset="-122"/>
              <a:ea typeface="仓耳玄三M W05" panose="02020400000000000000" pitchFamily="18" charset="-122"/>
            </a:endParaRPr>
          </a:p>
        </p:txBody>
      </p:sp>
      <p:sp>
        <p:nvSpPr>
          <p:cNvPr id="16" name="矩形: 圆角 15">
            <a:extLst>
              <a:ext uri="{FF2B5EF4-FFF2-40B4-BE49-F238E27FC236}">
                <a16:creationId xmlns:a16="http://schemas.microsoft.com/office/drawing/2014/main" id="{4A12A3C1-80AD-4A73-988A-BE5116827595}"/>
              </a:ext>
            </a:extLst>
          </p:cNvPr>
          <p:cNvSpPr/>
          <p:nvPr/>
        </p:nvSpPr>
        <p:spPr>
          <a:xfrm>
            <a:off x="5312698" y="916534"/>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OsHwiCreateShared</a:t>
            </a:r>
            <a:r>
              <a:rPr lang="en-US" altLang="zh-CN" b="1" dirty="0"/>
              <a:t>()</a:t>
            </a:r>
          </a:p>
        </p:txBody>
      </p:sp>
      <p:pic>
        <p:nvPicPr>
          <p:cNvPr id="12" name="图片 11">
            <a:extLst>
              <a:ext uri="{FF2B5EF4-FFF2-40B4-BE49-F238E27FC236}">
                <a16:creationId xmlns:a16="http://schemas.microsoft.com/office/drawing/2014/main" id="{18FC90E1-DD86-4417-236E-9ACCB02B2339}"/>
              </a:ext>
            </a:extLst>
          </p:cNvPr>
          <p:cNvPicPr>
            <a:picLocks noChangeAspect="1"/>
          </p:cNvPicPr>
          <p:nvPr/>
        </p:nvPicPr>
        <p:blipFill>
          <a:blip r:embed="rId3"/>
          <a:stretch>
            <a:fillRect/>
          </a:stretch>
        </p:blipFill>
        <p:spPr>
          <a:xfrm>
            <a:off x="140745" y="1451223"/>
            <a:ext cx="9178210" cy="5274507"/>
          </a:xfrm>
          <a:prstGeom prst="rect">
            <a:avLst/>
          </a:prstGeom>
        </p:spPr>
      </p:pic>
      <p:pic>
        <p:nvPicPr>
          <p:cNvPr id="25" name="图形 24" descr="v 形箭头">
            <a:extLst>
              <a:ext uri="{FF2B5EF4-FFF2-40B4-BE49-F238E27FC236}">
                <a16:creationId xmlns:a16="http://schemas.microsoft.com/office/drawing/2014/main" id="{65C0635B-ECA6-F0E3-7B87-DC34F54603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7509" y="1465593"/>
            <a:ext cx="550906" cy="327991"/>
          </a:xfrm>
          <a:prstGeom prst="rect">
            <a:avLst/>
          </a:prstGeom>
        </p:spPr>
      </p:pic>
      <p:sp>
        <p:nvSpPr>
          <p:cNvPr id="18" name="标注: 弯曲线形 17">
            <a:extLst>
              <a:ext uri="{FF2B5EF4-FFF2-40B4-BE49-F238E27FC236}">
                <a16:creationId xmlns:a16="http://schemas.microsoft.com/office/drawing/2014/main" id="{6A3FEB3D-3BB1-B653-56B2-7CFA5A85F4E1}"/>
              </a:ext>
            </a:extLst>
          </p:cNvPr>
          <p:cNvSpPr/>
          <p:nvPr/>
        </p:nvSpPr>
        <p:spPr>
          <a:xfrm>
            <a:off x="9562854" y="1919071"/>
            <a:ext cx="2381883" cy="2711923"/>
          </a:xfrm>
          <a:prstGeom prst="borderCallout2">
            <a:avLst>
              <a:gd name="adj1" fmla="val 179"/>
              <a:gd name="adj2" fmla="val 50216"/>
              <a:gd name="adj3" fmla="val -7372"/>
              <a:gd name="adj4" fmla="val 41508"/>
              <a:gd name="adj5" fmla="val -10103"/>
              <a:gd name="adj6" fmla="val 186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为一个</a:t>
            </a:r>
            <a:r>
              <a:rPr lang="en-US" altLang="zh-CN" dirty="0" err="1"/>
              <a:t>HwiHandleForm</a:t>
            </a:r>
            <a:r>
              <a:rPr lang="zh-CN" altLang="en-US" dirty="0"/>
              <a:t>节点申请内存，申请节点为中断设备节点，管理具体设备中断处理程序信息。中断头节点只标记是否为共享中断。申请失败则返回错误。</a:t>
            </a:r>
          </a:p>
        </p:txBody>
      </p:sp>
      <p:sp>
        <p:nvSpPr>
          <p:cNvPr id="19" name="标注: 弯曲线形 18">
            <a:extLst>
              <a:ext uri="{FF2B5EF4-FFF2-40B4-BE49-F238E27FC236}">
                <a16:creationId xmlns:a16="http://schemas.microsoft.com/office/drawing/2014/main" id="{BDD5B9C1-74C8-3B3A-BF57-2E90AAA5DE33}"/>
              </a:ext>
            </a:extLst>
          </p:cNvPr>
          <p:cNvSpPr/>
          <p:nvPr/>
        </p:nvSpPr>
        <p:spPr>
          <a:xfrm>
            <a:off x="9475386" y="3352819"/>
            <a:ext cx="2381883" cy="1366666"/>
          </a:xfrm>
          <a:prstGeom prst="borderCallout2">
            <a:avLst>
              <a:gd name="adj1" fmla="val 179"/>
              <a:gd name="adj2" fmla="val 50216"/>
              <a:gd name="adj3" fmla="val 21984"/>
              <a:gd name="adj4" fmla="val -100163"/>
              <a:gd name="adj5" fmla="val -24783"/>
              <a:gd name="adj6" fmla="val -217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判断参数</a:t>
            </a:r>
            <a:r>
              <a:rPr lang="en-US" altLang="zh-CN" dirty="0" err="1"/>
              <a:t>uwparam</a:t>
            </a:r>
            <a:r>
              <a:rPr lang="zh-CN" altLang="en-US" dirty="0"/>
              <a:t>，不为空则申请内存空间保存参数，申请失败返回错误。</a:t>
            </a:r>
          </a:p>
        </p:txBody>
      </p:sp>
      <p:pic>
        <p:nvPicPr>
          <p:cNvPr id="20" name="图形 19" descr="v 形箭头">
            <a:extLst>
              <a:ext uri="{FF2B5EF4-FFF2-40B4-BE49-F238E27FC236}">
                <a16:creationId xmlns:a16="http://schemas.microsoft.com/office/drawing/2014/main" id="{A8FCB61F-A636-F9ED-F6D4-C4CD4F36E0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3299" y="2847552"/>
            <a:ext cx="550906" cy="327991"/>
          </a:xfrm>
          <a:prstGeom prst="rect">
            <a:avLst/>
          </a:prstGeom>
        </p:spPr>
      </p:pic>
      <p:pic>
        <p:nvPicPr>
          <p:cNvPr id="21" name="图形 20" descr="v 形箭头">
            <a:extLst>
              <a:ext uri="{FF2B5EF4-FFF2-40B4-BE49-F238E27FC236}">
                <a16:creationId xmlns:a16="http://schemas.microsoft.com/office/drawing/2014/main" id="{6FC3A76F-B7ED-A683-1A22-F3EBBFB8D0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7079" y="4036152"/>
            <a:ext cx="550906" cy="327991"/>
          </a:xfrm>
          <a:prstGeom prst="rect">
            <a:avLst/>
          </a:prstGeom>
        </p:spPr>
      </p:pic>
      <p:pic>
        <p:nvPicPr>
          <p:cNvPr id="24" name="图形 23" descr="v 形箭头">
            <a:extLst>
              <a:ext uri="{FF2B5EF4-FFF2-40B4-BE49-F238E27FC236}">
                <a16:creationId xmlns:a16="http://schemas.microsoft.com/office/drawing/2014/main" id="{A629EAAE-A2A7-9145-DBF0-4B8EEEC462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36005" y="5667399"/>
            <a:ext cx="550906" cy="327991"/>
          </a:xfrm>
          <a:prstGeom prst="rect">
            <a:avLst/>
          </a:prstGeom>
        </p:spPr>
      </p:pic>
      <p:sp>
        <p:nvSpPr>
          <p:cNvPr id="28" name="标注: 弯曲线形 27">
            <a:extLst>
              <a:ext uri="{FF2B5EF4-FFF2-40B4-BE49-F238E27FC236}">
                <a16:creationId xmlns:a16="http://schemas.microsoft.com/office/drawing/2014/main" id="{299818B2-78A4-C2CD-7AB9-6A77D84AE1D5}"/>
              </a:ext>
            </a:extLst>
          </p:cNvPr>
          <p:cNvSpPr/>
          <p:nvPr/>
        </p:nvSpPr>
        <p:spPr>
          <a:xfrm>
            <a:off x="8341688" y="4967434"/>
            <a:ext cx="3630323" cy="802136"/>
          </a:xfrm>
          <a:prstGeom prst="borderCallout2">
            <a:avLst>
              <a:gd name="adj1" fmla="val 2570"/>
              <a:gd name="adj2" fmla="val 20592"/>
              <a:gd name="adj3" fmla="val -91943"/>
              <a:gd name="adj4" fmla="val -21081"/>
              <a:gd name="adj5" fmla="val -101725"/>
              <a:gd name="adj6" fmla="val -745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将新增设备的中断处理程序赋值给</a:t>
            </a:r>
            <a:r>
              <a:rPr lang="en-US" altLang="zh-CN" dirty="0" err="1"/>
              <a:t>hwiFormNode</a:t>
            </a:r>
            <a:r>
              <a:rPr lang="en-US" altLang="zh-CN" dirty="0"/>
              <a:t>-&gt;</a:t>
            </a:r>
            <a:r>
              <a:rPr lang="en-US" altLang="zh-CN" dirty="0" err="1"/>
              <a:t>pfnHook</a:t>
            </a:r>
            <a:endParaRPr lang="zh-CN" altLang="en-US" dirty="0"/>
          </a:p>
        </p:txBody>
      </p:sp>
      <p:pic>
        <p:nvPicPr>
          <p:cNvPr id="30" name="图形 29" descr="v 形箭头">
            <a:extLst>
              <a:ext uri="{FF2B5EF4-FFF2-40B4-BE49-F238E27FC236}">
                <a16:creationId xmlns:a16="http://schemas.microsoft.com/office/drawing/2014/main" id="{A4B856A2-0398-A0ED-3313-41612487F1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6012" y="4235670"/>
            <a:ext cx="550906" cy="327991"/>
          </a:xfrm>
          <a:prstGeom prst="rect">
            <a:avLst/>
          </a:prstGeom>
        </p:spPr>
      </p:pic>
      <p:pic>
        <p:nvPicPr>
          <p:cNvPr id="31" name="图形 30" descr="v 形箭头">
            <a:extLst>
              <a:ext uri="{FF2B5EF4-FFF2-40B4-BE49-F238E27FC236}">
                <a16:creationId xmlns:a16="http://schemas.microsoft.com/office/drawing/2014/main" id="{22561D30-D5BA-3699-E64F-054324DB3F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7532" y="4466998"/>
            <a:ext cx="550906" cy="327991"/>
          </a:xfrm>
          <a:prstGeom prst="rect">
            <a:avLst/>
          </a:prstGeom>
        </p:spPr>
      </p:pic>
      <p:sp>
        <p:nvSpPr>
          <p:cNvPr id="32" name="标注: 弯曲线形 31">
            <a:extLst>
              <a:ext uri="{FF2B5EF4-FFF2-40B4-BE49-F238E27FC236}">
                <a16:creationId xmlns:a16="http://schemas.microsoft.com/office/drawing/2014/main" id="{EC7697EE-3793-0396-CA38-030FEBD1BB80}"/>
              </a:ext>
            </a:extLst>
          </p:cNvPr>
          <p:cNvSpPr/>
          <p:nvPr/>
        </p:nvSpPr>
        <p:spPr>
          <a:xfrm>
            <a:off x="8401205" y="5235269"/>
            <a:ext cx="3543532" cy="898697"/>
          </a:xfrm>
          <a:prstGeom prst="borderCallout2">
            <a:avLst>
              <a:gd name="adj1" fmla="val 20063"/>
              <a:gd name="adj2" fmla="val -1174"/>
              <a:gd name="adj3" fmla="val -64436"/>
              <a:gd name="adj4" fmla="val -32760"/>
              <a:gd name="adj5" fmla="val -87876"/>
              <a:gd name="adj6" fmla="val -69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指定下一个中断为</a:t>
            </a:r>
            <a:r>
              <a:rPr lang="en-US" altLang="zh-CN" dirty="0"/>
              <a:t>NULL</a:t>
            </a:r>
            <a:r>
              <a:rPr lang="zh-CN" altLang="en-US" dirty="0"/>
              <a:t>，用于后续上面</a:t>
            </a:r>
            <a:r>
              <a:rPr lang="en-US" altLang="zh-CN" dirty="0"/>
              <a:t>while</a:t>
            </a:r>
            <a:r>
              <a:rPr lang="zh-CN" altLang="en-US" dirty="0"/>
              <a:t>遍历找到最后一个中断项。</a:t>
            </a:r>
          </a:p>
        </p:txBody>
      </p:sp>
      <p:sp>
        <p:nvSpPr>
          <p:cNvPr id="34" name="标注: 弯曲线形 33">
            <a:extLst>
              <a:ext uri="{FF2B5EF4-FFF2-40B4-BE49-F238E27FC236}">
                <a16:creationId xmlns:a16="http://schemas.microsoft.com/office/drawing/2014/main" id="{95813E71-81AC-CAB1-C14B-B80B0682F53B}"/>
              </a:ext>
            </a:extLst>
          </p:cNvPr>
          <p:cNvSpPr/>
          <p:nvPr/>
        </p:nvSpPr>
        <p:spPr>
          <a:xfrm>
            <a:off x="7977796" y="5423628"/>
            <a:ext cx="3527814" cy="469028"/>
          </a:xfrm>
          <a:prstGeom prst="borderCallout2">
            <a:avLst>
              <a:gd name="adj1" fmla="val 27777"/>
              <a:gd name="adj2" fmla="val 1032"/>
              <a:gd name="adj3" fmla="val -143729"/>
              <a:gd name="adj4" fmla="val -51784"/>
              <a:gd name="adj5" fmla="val -171085"/>
              <a:gd name="adj6" fmla="val -971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将新增节点挂载到链表尾部。</a:t>
            </a:r>
          </a:p>
        </p:txBody>
      </p:sp>
      <p:sp>
        <p:nvSpPr>
          <p:cNvPr id="35" name="标注: 弯曲线形 34">
            <a:extLst>
              <a:ext uri="{FF2B5EF4-FFF2-40B4-BE49-F238E27FC236}">
                <a16:creationId xmlns:a16="http://schemas.microsoft.com/office/drawing/2014/main" id="{C3D89563-A47A-5B9C-1D24-71D3D5217513}"/>
              </a:ext>
            </a:extLst>
          </p:cNvPr>
          <p:cNvSpPr/>
          <p:nvPr/>
        </p:nvSpPr>
        <p:spPr>
          <a:xfrm>
            <a:off x="5611465" y="6065910"/>
            <a:ext cx="2545207" cy="486565"/>
          </a:xfrm>
          <a:prstGeom prst="borderCallout2">
            <a:avLst>
              <a:gd name="adj1" fmla="val 55124"/>
              <a:gd name="adj2" fmla="val 707"/>
              <a:gd name="adj3" fmla="val -13986"/>
              <a:gd name="adj4" fmla="val -28212"/>
              <a:gd name="adj5" fmla="val -40269"/>
              <a:gd name="adj6" fmla="val -451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更新头结点共享模式</a:t>
            </a:r>
          </a:p>
        </p:txBody>
      </p:sp>
      <p:pic>
        <p:nvPicPr>
          <p:cNvPr id="36" name="图形 35" descr="v 形箭头">
            <a:extLst>
              <a:ext uri="{FF2B5EF4-FFF2-40B4-BE49-F238E27FC236}">
                <a16:creationId xmlns:a16="http://schemas.microsoft.com/office/drawing/2014/main" id="{09C8903E-BF69-910B-3BD4-AA39D4FC98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8490" y="4836373"/>
            <a:ext cx="550906" cy="327991"/>
          </a:xfrm>
          <a:prstGeom prst="rect">
            <a:avLst/>
          </a:prstGeom>
        </p:spPr>
      </p:pic>
      <p:sp>
        <p:nvSpPr>
          <p:cNvPr id="37" name="标注: 弯曲线形 36">
            <a:extLst>
              <a:ext uri="{FF2B5EF4-FFF2-40B4-BE49-F238E27FC236}">
                <a16:creationId xmlns:a16="http://schemas.microsoft.com/office/drawing/2014/main" id="{21D99480-5CBB-D8DA-3CC9-A4F381E5D3AE}"/>
              </a:ext>
            </a:extLst>
          </p:cNvPr>
          <p:cNvSpPr/>
          <p:nvPr/>
        </p:nvSpPr>
        <p:spPr>
          <a:xfrm>
            <a:off x="6095998" y="5622085"/>
            <a:ext cx="2927561" cy="864462"/>
          </a:xfrm>
          <a:prstGeom prst="borderCallout2">
            <a:avLst>
              <a:gd name="adj1" fmla="val 8688"/>
              <a:gd name="adj2" fmla="val 24981"/>
              <a:gd name="adj3" fmla="val -33500"/>
              <a:gd name="adj4" fmla="val 11863"/>
              <a:gd name="adj5" fmla="val -65743"/>
              <a:gd name="adj6" fmla="val -117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判断参数</a:t>
            </a:r>
            <a:r>
              <a:rPr lang="en-US" altLang="zh-CN" dirty="0" err="1"/>
              <a:t>irqParam</a:t>
            </a:r>
            <a:r>
              <a:rPr lang="zh-CN" altLang="en-US" dirty="0"/>
              <a:t>不为空且中断名不为空，则将新中断中断名加入</a:t>
            </a:r>
          </a:p>
        </p:txBody>
      </p:sp>
    </p:spTree>
    <p:extLst>
      <p:ext uri="{BB962C8B-B14F-4D97-AF65-F5344CB8AC3E}">
        <p14:creationId xmlns:p14="http://schemas.microsoft.com/office/powerpoint/2010/main" val="633001287"/>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9"/>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2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3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3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3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3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18" grpId="0" animBg="1"/>
      <p:bldP spid="18" grpId="1" animBg="1"/>
      <p:bldP spid="19" grpId="0" animBg="1"/>
      <p:bldP spid="19" grpId="1" animBg="1"/>
      <p:bldP spid="28" grpId="0" animBg="1"/>
      <p:bldP spid="28" grpId="1" animBg="1"/>
      <p:bldP spid="32" grpId="0" animBg="1"/>
      <p:bldP spid="32" grpId="1" animBg="1"/>
      <p:bldP spid="34" grpId="0" animBg="1"/>
      <p:bldP spid="34" grpId="1" animBg="1"/>
      <p:bldP spid="35" grpId="0" animBg="1"/>
      <p:bldP spid="35" grpId="1" animBg="1"/>
      <p:bldP spid="37" grpId="0" animBg="1"/>
      <p:bldP spid="37"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2C18662-5929-242D-2AE7-30A94D961C03}"/>
              </a:ext>
            </a:extLst>
          </p:cNvPr>
          <p:cNvPicPr>
            <a:picLocks noChangeAspect="1"/>
          </p:cNvPicPr>
          <p:nvPr/>
        </p:nvPicPr>
        <p:blipFill>
          <a:blip r:embed="rId2"/>
          <a:stretch>
            <a:fillRect/>
          </a:stretch>
        </p:blipFill>
        <p:spPr>
          <a:xfrm>
            <a:off x="477584" y="878639"/>
            <a:ext cx="7558799" cy="5535607"/>
          </a:xfrm>
          <a:prstGeom prst="rect">
            <a:avLst/>
          </a:prstGeom>
        </p:spPr>
      </p:pic>
      <p:sp>
        <p:nvSpPr>
          <p:cNvPr id="4" name="Rectangle 1">
            <a:extLst>
              <a:ext uri="{FF2B5EF4-FFF2-40B4-BE49-F238E27FC236}">
                <a16:creationId xmlns:a16="http://schemas.microsoft.com/office/drawing/2014/main" id="{374FBB4A-D12D-CC82-E2E3-7A380F65D689}"/>
              </a:ext>
            </a:extLst>
          </p:cNvPr>
          <p:cNvSpPr>
            <a:spLocks noChangeArrowheads="1"/>
          </p:cNvSpPr>
          <p:nvPr/>
        </p:nvSpPr>
        <p:spPr bwMode="auto">
          <a:xfrm>
            <a:off x="8333596" y="793489"/>
            <a:ext cx="3477771"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ctr" hangingPunct="0">
              <a:spcBef>
                <a:spcPct val="0"/>
              </a:spcBef>
              <a:spcAft>
                <a:spcPct val="0"/>
              </a:spcAft>
            </a:pPr>
            <a:r>
              <a:rPr lang="en-US" altLang="zh-CN" sz="1600" b="1" dirty="0">
                <a:solidFill>
                  <a:schemeClr val="accent2"/>
                </a:solidFill>
                <a:latin typeface="PingFang SC"/>
              </a:rPr>
              <a:t>GICD_ICFGR</a:t>
            </a:r>
            <a:endParaRPr lang="en-US" altLang="zh-CN" sz="1600" dirty="0">
              <a:solidFill>
                <a:srgbClr val="F08D49"/>
              </a:solidFill>
              <a:latin typeface="PingFang SC"/>
            </a:endParaRPr>
          </a:p>
          <a:p>
            <a:pPr marL="0" marR="0" lvl="0" indent="0" algn="l" defTabSz="914400" rtl="0" eaLnBrk="0" fontAlgn="ctr" latinLnBrk="0" hangingPunct="0">
              <a:lnSpc>
                <a:spcPct val="100000"/>
              </a:lnSpc>
              <a:spcBef>
                <a:spcPct val="0"/>
              </a:spcBef>
              <a:spcAft>
                <a:spcPct val="0"/>
              </a:spcAft>
              <a:buClrTx/>
              <a:buSzTx/>
              <a:buFontTx/>
              <a:buNone/>
              <a:tabLst/>
            </a:pPr>
            <a:r>
              <a:rPr lang="zh-CN" altLang="en-US" sz="1600" b="0" i="0" dirty="0">
                <a:effectLst/>
                <a:latin typeface="Georgia Pro" panose="02040502050405020303" pitchFamily="18" charset="0"/>
              </a:rPr>
              <a:t>为</a:t>
            </a:r>
            <a:r>
              <a:rPr lang="en-US" altLang="zh-CN" sz="1600" b="0" i="0" dirty="0">
                <a:effectLst/>
                <a:latin typeface="Georgia Pro" panose="02040502050405020303" pitchFamily="18" charset="0"/>
              </a:rPr>
              <a:t>GIC</a:t>
            </a:r>
            <a:r>
              <a:rPr lang="zh-CN" altLang="en-US" sz="1600" b="0" i="0" dirty="0">
                <a:effectLst/>
                <a:latin typeface="Georgia Pro" panose="02040502050405020303" pitchFamily="18" charset="0"/>
              </a:rPr>
              <a:t>支持的每个中断提供一个</a:t>
            </a:r>
            <a:r>
              <a:rPr lang="en-US" altLang="zh-CN" sz="1600" b="0" i="0" dirty="0">
                <a:effectLst/>
                <a:latin typeface="Georgia Pro" panose="02040502050405020303" pitchFamily="18" charset="0"/>
              </a:rPr>
              <a:t>2</a:t>
            </a:r>
            <a:r>
              <a:rPr lang="zh-CN" altLang="en-US" sz="1600" b="0" i="0" dirty="0">
                <a:effectLst/>
                <a:latin typeface="Georgia Pro" panose="02040502050405020303" pitchFamily="18" charset="0"/>
              </a:rPr>
              <a:t>位配置字段。此字段标识相应的中断是边缘触发的还是电平触发的。</a:t>
            </a:r>
            <a:endParaRPr lang="en-US" altLang="zh-CN" sz="1600" b="0" i="0" dirty="0">
              <a:effectLst/>
              <a:latin typeface="Georgia Pro" panose="02040502050405020303" pitchFamily="18" charset="0"/>
            </a:endParaRPr>
          </a:p>
          <a:p>
            <a:pPr marL="0" marR="0" lvl="0" indent="0" algn="l" defTabSz="914400" rtl="0" eaLnBrk="0" fontAlgn="ctr" latinLnBrk="0" hangingPunct="0">
              <a:lnSpc>
                <a:spcPct val="100000"/>
              </a:lnSpc>
              <a:spcBef>
                <a:spcPct val="0"/>
              </a:spcBef>
              <a:spcAft>
                <a:spcPct val="0"/>
              </a:spcAft>
              <a:buClrTx/>
              <a:buSzTx/>
              <a:buFontTx/>
              <a:buNone/>
              <a:tabLst/>
            </a:pPr>
            <a:r>
              <a:rPr lang="zh-CN" altLang="en-US" sz="1600" b="0" i="0" dirty="0">
                <a:effectLst/>
                <a:latin typeface="Georgia Pro" panose="02040502050405020303" pitchFamily="18" charset="0"/>
              </a:rPr>
              <a:t>如此一个</a:t>
            </a:r>
            <a:r>
              <a:rPr lang="en-US" altLang="zh-CN" sz="1600" b="0" i="0" dirty="0">
                <a:effectLst/>
                <a:latin typeface="Georgia Pro" panose="02040502050405020303" pitchFamily="18" charset="0"/>
              </a:rPr>
              <a:t>32</a:t>
            </a:r>
            <a:r>
              <a:rPr lang="zh-CN" altLang="en-US" sz="1600" b="0" i="0" dirty="0">
                <a:effectLst/>
                <a:latin typeface="Georgia Pro" panose="02040502050405020303" pitchFamily="18" charset="0"/>
              </a:rPr>
              <a:t>位寄存器可以记录</a:t>
            </a:r>
            <a:r>
              <a:rPr lang="en-US" altLang="zh-CN" sz="1600" b="0" i="0" dirty="0">
                <a:effectLst/>
                <a:latin typeface="Georgia Pro" panose="02040502050405020303" pitchFamily="18" charset="0"/>
              </a:rPr>
              <a:t>16</a:t>
            </a:r>
            <a:r>
              <a:rPr lang="zh-CN" altLang="en-US" sz="1600" b="0" i="0" dirty="0">
                <a:effectLst/>
                <a:latin typeface="Georgia Pro" panose="02040502050405020303" pitchFamily="18" charset="0"/>
              </a:rPr>
              <a:t>个中断的信息</a:t>
            </a:r>
            <a:endParaRPr lang="en-US" altLang="zh-CN" sz="1600" b="0" i="0" dirty="0">
              <a:effectLst/>
              <a:latin typeface="Georgia Pro" panose="02040502050405020303" pitchFamily="18" charset="0"/>
            </a:endParaRPr>
          </a:p>
          <a:p>
            <a:pPr eaLnBrk="0" fontAlgn="ctr" hangingPunct="0">
              <a:spcBef>
                <a:spcPct val="0"/>
              </a:spcBef>
              <a:spcAft>
                <a:spcPct val="0"/>
              </a:spcAft>
            </a:pPr>
            <a:r>
              <a:rPr lang="en-US" altLang="zh-CN" sz="2000" b="1" i="0" dirty="0" err="1">
                <a:solidFill>
                  <a:schemeClr val="accent2"/>
                </a:solidFill>
                <a:effectLst/>
                <a:latin typeface="PingFang SC"/>
              </a:rPr>
              <a:t>GICD_ITARGETSRn</a:t>
            </a:r>
            <a:endParaRPr lang="en-US" altLang="zh-CN" sz="2000" b="1" i="0" dirty="0">
              <a:solidFill>
                <a:schemeClr val="accent2"/>
              </a:solidFill>
              <a:effectLst/>
              <a:latin typeface="PingFang SC"/>
            </a:endParaRPr>
          </a:p>
          <a:p>
            <a:pPr marL="0" marR="0" lvl="0" indent="0" algn="l" defTabSz="914400" rtl="0" eaLnBrk="0" fontAlgn="ctr" latinLnBrk="0" hangingPunct="0">
              <a:lnSpc>
                <a:spcPct val="100000"/>
              </a:lnSpc>
              <a:spcBef>
                <a:spcPct val="0"/>
              </a:spcBef>
              <a:spcAft>
                <a:spcPct val="0"/>
              </a:spcAft>
              <a:buClrTx/>
              <a:buSzTx/>
              <a:buFontTx/>
              <a:buNone/>
              <a:tabLst/>
            </a:pPr>
            <a:r>
              <a:rPr lang="zh-CN" altLang="en-US" sz="1600" b="0" i="0" dirty="0">
                <a:solidFill>
                  <a:srgbClr val="4D4D4D"/>
                </a:solidFill>
                <a:effectLst/>
                <a:latin typeface="-apple-system"/>
              </a:rPr>
              <a:t>主要设置某个中断对应的目标处理器，即某个中断应该发往哪个处理器进行处理。</a:t>
            </a:r>
            <a:endParaRPr lang="en-US" altLang="zh-CN" sz="1600" b="0" i="0" dirty="0">
              <a:solidFill>
                <a:srgbClr val="4D4D4D"/>
              </a:solidFill>
              <a:effectLst/>
              <a:latin typeface="-apple-system"/>
            </a:endParaRPr>
          </a:p>
          <a:p>
            <a:pPr marL="0" marR="0" lvl="0" indent="0" algn="l" defTabSz="914400" rtl="0" eaLnBrk="0" fontAlgn="ctr" latinLnBrk="0" hangingPunct="0">
              <a:lnSpc>
                <a:spcPct val="100000"/>
              </a:lnSpc>
              <a:spcBef>
                <a:spcPct val="0"/>
              </a:spcBef>
              <a:spcAft>
                <a:spcPct val="0"/>
              </a:spcAft>
              <a:buClrTx/>
              <a:buSzTx/>
              <a:buFontTx/>
              <a:buNone/>
              <a:tabLst/>
            </a:pPr>
            <a:r>
              <a:rPr lang="zh-CN" altLang="en-US" sz="1600" b="0" i="0" dirty="0">
                <a:solidFill>
                  <a:srgbClr val="4D4D4D"/>
                </a:solidFill>
                <a:effectLst/>
                <a:latin typeface="-apple-system"/>
              </a:rPr>
              <a:t>每个寄存器可以设置</a:t>
            </a:r>
            <a:r>
              <a:rPr lang="en-US" altLang="zh-CN" sz="1600" b="0" i="0" dirty="0">
                <a:solidFill>
                  <a:srgbClr val="4D4D4D"/>
                </a:solidFill>
                <a:effectLst/>
                <a:latin typeface="-apple-system"/>
              </a:rPr>
              <a:t>4</a:t>
            </a:r>
            <a:r>
              <a:rPr lang="zh-CN" altLang="en-US" sz="1600" b="0" i="0" dirty="0">
                <a:solidFill>
                  <a:srgbClr val="4D4D4D"/>
                </a:solidFill>
                <a:effectLst/>
                <a:latin typeface="-apple-system"/>
              </a:rPr>
              <a:t>个中断的目标处理器，每个中断有</a:t>
            </a:r>
            <a:r>
              <a:rPr lang="en-US" altLang="zh-CN" sz="1600" b="0" i="0" dirty="0">
                <a:solidFill>
                  <a:srgbClr val="4D4D4D"/>
                </a:solidFill>
                <a:effectLst/>
                <a:latin typeface="-apple-system"/>
              </a:rPr>
              <a:t>8</a:t>
            </a:r>
            <a:r>
              <a:rPr lang="zh-CN" altLang="en-US" sz="1600" b="0" i="0" dirty="0">
                <a:solidFill>
                  <a:srgbClr val="4D4D4D"/>
                </a:solidFill>
                <a:effectLst/>
                <a:latin typeface="-apple-system"/>
              </a:rPr>
              <a:t>个</a:t>
            </a:r>
            <a:r>
              <a:rPr lang="en-US" altLang="zh-CN" sz="1600" b="0" i="0" dirty="0">
                <a:solidFill>
                  <a:srgbClr val="4D4D4D"/>
                </a:solidFill>
                <a:effectLst/>
                <a:latin typeface="-apple-system"/>
              </a:rPr>
              <a:t>bit</a:t>
            </a:r>
            <a:r>
              <a:rPr lang="zh-CN" altLang="en-US" sz="1600" b="0" i="0" dirty="0">
                <a:solidFill>
                  <a:srgbClr val="4D4D4D"/>
                </a:solidFill>
                <a:effectLst/>
                <a:latin typeface="-apple-system"/>
              </a:rPr>
              <a:t>位可进行设置</a:t>
            </a:r>
            <a:endParaRPr lang="en-US" altLang="zh-CN" sz="1600" b="0" i="0" dirty="0">
              <a:solidFill>
                <a:srgbClr val="4D4D4D"/>
              </a:solidFill>
              <a:effectLst/>
              <a:latin typeface="-apple-system"/>
            </a:endParaRPr>
          </a:p>
          <a:p>
            <a:pPr marL="0" marR="0" lvl="0" indent="0" algn="l" defTabSz="914400" rtl="0" eaLnBrk="0" fontAlgn="ctr" latinLnBrk="0" hangingPunct="0">
              <a:lnSpc>
                <a:spcPct val="100000"/>
              </a:lnSpc>
              <a:spcBef>
                <a:spcPct val="0"/>
              </a:spcBef>
              <a:spcAft>
                <a:spcPct val="0"/>
              </a:spcAft>
              <a:buClrTx/>
              <a:buSzTx/>
              <a:buFontTx/>
              <a:buNone/>
              <a:tabLst/>
            </a:pPr>
            <a:r>
              <a:rPr lang="en-US" altLang="zh-CN" sz="2000" b="1" i="0" dirty="0" err="1">
                <a:solidFill>
                  <a:schemeClr val="accent2"/>
                </a:solidFill>
                <a:effectLst/>
                <a:latin typeface="-apple-system"/>
              </a:rPr>
              <a:t>GICD_ICENABLERn</a:t>
            </a:r>
            <a:endParaRPr lang="en-US" altLang="zh-CN" sz="2000" b="1" i="0" dirty="0">
              <a:solidFill>
                <a:schemeClr val="accent2"/>
              </a:solidFill>
              <a:effectLst/>
              <a:latin typeface="-apple-system"/>
            </a:endParaRPr>
          </a:p>
          <a:p>
            <a:pPr marL="0" marR="0" lvl="0" indent="0" algn="l" defTabSz="914400" rtl="0" eaLnBrk="0" fontAlgn="ctr" latinLnBrk="0" hangingPunct="0">
              <a:lnSpc>
                <a:spcPct val="100000"/>
              </a:lnSpc>
              <a:spcBef>
                <a:spcPct val="0"/>
              </a:spcBef>
              <a:spcAft>
                <a:spcPct val="0"/>
              </a:spcAft>
              <a:buClrTx/>
              <a:buSzTx/>
              <a:buFontTx/>
              <a:buNone/>
              <a:tabLst/>
            </a:pPr>
            <a:r>
              <a:rPr lang="zh-CN" altLang="en-US" sz="1600" b="0" i="0" dirty="0">
                <a:solidFill>
                  <a:srgbClr val="4D4D4D"/>
                </a:solidFill>
                <a:effectLst/>
                <a:latin typeface="-apple-system"/>
              </a:rPr>
              <a:t>通过设置</a:t>
            </a:r>
            <a:r>
              <a:rPr lang="en-US" altLang="zh-CN" sz="1600" b="0" i="0" dirty="0" err="1">
                <a:solidFill>
                  <a:srgbClr val="4D4D4D"/>
                </a:solidFill>
                <a:effectLst/>
                <a:latin typeface="-apple-system"/>
              </a:rPr>
              <a:t>GICD_ICENABLERn</a:t>
            </a:r>
            <a:r>
              <a:rPr lang="zh-CN" altLang="en-US" sz="1600" b="0" i="0" dirty="0">
                <a:solidFill>
                  <a:srgbClr val="4D4D4D"/>
                </a:solidFill>
                <a:effectLst/>
                <a:latin typeface="-apple-system"/>
              </a:rPr>
              <a:t>寄存器，来使中断禁止。禁止从</a:t>
            </a:r>
            <a:r>
              <a:rPr lang="en-US" altLang="zh-CN" sz="1600" dirty="0">
                <a:solidFill>
                  <a:srgbClr val="4D4D4D"/>
                </a:solidFill>
                <a:latin typeface="-apple-system"/>
              </a:rPr>
              <a:t>dis</a:t>
            </a:r>
            <a:r>
              <a:rPr lang="en-US" altLang="zh-CN" sz="1600" b="0" i="0" dirty="0">
                <a:solidFill>
                  <a:srgbClr val="4D4D4D"/>
                </a:solidFill>
                <a:effectLst/>
                <a:latin typeface="-apple-system"/>
              </a:rPr>
              <a:t>tributor</a:t>
            </a:r>
            <a:r>
              <a:rPr lang="zh-CN" altLang="en-US" sz="1600" b="0" i="0" dirty="0">
                <a:solidFill>
                  <a:srgbClr val="4D4D4D"/>
                </a:solidFill>
                <a:effectLst/>
                <a:latin typeface="-apple-system"/>
              </a:rPr>
              <a:t>发往</a:t>
            </a:r>
            <a:r>
              <a:rPr lang="en-US" altLang="zh-CN" sz="1600" b="0" i="0" dirty="0" err="1">
                <a:solidFill>
                  <a:srgbClr val="4D4D4D"/>
                </a:solidFill>
                <a:effectLst/>
                <a:latin typeface="-apple-system"/>
              </a:rPr>
              <a:t>cpu</a:t>
            </a:r>
            <a:r>
              <a:rPr lang="en-US" altLang="zh-CN" sz="1600" b="0" i="0" dirty="0">
                <a:solidFill>
                  <a:srgbClr val="4D4D4D"/>
                </a:solidFill>
                <a:effectLst/>
                <a:latin typeface="-apple-system"/>
              </a:rPr>
              <a:t> interface</a:t>
            </a:r>
            <a:r>
              <a:rPr lang="zh-CN" altLang="en-US" sz="1600" b="0" i="0" dirty="0">
                <a:solidFill>
                  <a:srgbClr val="4D4D4D"/>
                </a:solidFill>
                <a:effectLst/>
                <a:latin typeface="-apple-system"/>
              </a:rPr>
              <a:t>。</a:t>
            </a:r>
            <a:endParaRPr lang="en-US" altLang="zh-CN" sz="1600" b="0" i="0" dirty="0">
              <a:solidFill>
                <a:srgbClr val="4D4D4D"/>
              </a:solidFill>
              <a:effectLst/>
              <a:latin typeface="-apple-system"/>
            </a:endParaRPr>
          </a:p>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6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377341746"/>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10707-B020-6960-D66A-3D1843BF98A9}"/>
              </a:ext>
            </a:extLst>
          </p:cNvPr>
          <p:cNvSpPr>
            <a:spLocks noChangeArrowheads="1"/>
          </p:cNvSpPr>
          <p:nvPr/>
        </p:nvSpPr>
        <p:spPr bwMode="auto">
          <a:xfrm>
            <a:off x="9058711" y="1543976"/>
            <a:ext cx="2555964"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ctr" hangingPunct="0">
              <a:spcBef>
                <a:spcPct val="0"/>
              </a:spcBef>
              <a:spcAft>
                <a:spcPct val="0"/>
              </a:spcAft>
            </a:pPr>
            <a:r>
              <a:rPr lang="en-US" altLang="zh-CN" sz="2000" b="1" dirty="0">
                <a:solidFill>
                  <a:schemeClr val="accent2"/>
                </a:solidFill>
              </a:rPr>
              <a:t>GICC_PMR</a:t>
            </a:r>
          </a:p>
          <a:p>
            <a:pPr lvl="0" eaLnBrk="0" fontAlgn="ctr" hangingPunct="0">
              <a:spcBef>
                <a:spcPct val="0"/>
              </a:spcBef>
              <a:spcAft>
                <a:spcPct val="0"/>
              </a:spcAft>
            </a:pPr>
            <a:r>
              <a:rPr lang="en-US" altLang="zh-CN" sz="2000" dirty="0"/>
              <a:t>Provides an interrupt priority filter. Only interrupts with higher priority than the value in this register are signaled to the processor.</a:t>
            </a:r>
          </a:p>
          <a:p>
            <a:pPr lvl="0" eaLnBrk="0" fontAlgn="ctr" hangingPunct="0">
              <a:spcBef>
                <a:spcPct val="0"/>
              </a:spcBef>
              <a:spcAft>
                <a:spcPct val="0"/>
              </a:spcAft>
            </a:pPr>
            <a:r>
              <a:rPr lang="en-US" altLang="zh-CN" sz="2000" b="1" dirty="0">
                <a:solidFill>
                  <a:schemeClr val="accent2"/>
                </a:solidFill>
              </a:rPr>
              <a:t>GICC_CTLR</a:t>
            </a:r>
          </a:p>
          <a:p>
            <a:pPr lvl="0" eaLnBrk="0" fontAlgn="ctr" hangingPunct="0">
              <a:spcBef>
                <a:spcPct val="0"/>
              </a:spcBef>
              <a:spcAft>
                <a:spcPct val="0"/>
              </a:spcAft>
            </a:pPr>
            <a:r>
              <a:rPr lang="en-US" altLang="zh-CN" sz="2000" dirty="0"/>
              <a:t>Enables the signaling of interrupts by the CPU interface to the connected processor</a:t>
            </a:r>
            <a:endParaRPr kumimoji="0" lang="zh-CN" altLang="zh-CN" sz="2000" b="0" i="0" u="none" strike="noStrike" cap="none" normalizeH="0" baseline="0" dirty="0">
              <a:ln>
                <a:noFill/>
              </a:ln>
              <a:effectLst/>
              <a:latin typeface="Arial" panose="020B0604020202020204" pitchFamily="34" charset="0"/>
            </a:endParaRPr>
          </a:p>
        </p:txBody>
      </p:sp>
      <p:pic>
        <p:nvPicPr>
          <p:cNvPr id="4" name="图片 3">
            <a:extLst>
              <a:ext uri="{FF2B5EF4-FFF2-40B4-BE49-F238E27FC236}">
                <a16:creationId xmlns:a16="http://schemas.microsoft.com/office/drawing/2014/main" id="{A81BE864-18F2-91A4-E6C5-1A91EF07EA2F}"/>
              </a:ext>
            </a:extLst>
          </p:cNvPr>
          <p:cNvPicPr>
            <a:picLocks noChangeAspect="1"/>
          </p:cNvPicPr>
          <p:nvPr/>
        </p:nvPicPr>
        <p:blipFill>
          <a:blip r:embed="rId2"/>
          <a:stretch>
            <a:fillRect/>
          </a:stretch>
        </p:blipFill>
        <p:spPr>
          <a:xfrm>
            <a:off x="522263" y="1543976"/>
            <a:ext cx="7959123" cy="4207247"/>
          </a:xfrm>
          <a:prstGeom prst="rect">
            <a:avLst/>
          </a:prstGeom>
        </p:spPr>
      </p:pic>
    </p:spTree>
    <p:extLst>
      <p:ext uri="{BB962C8B-B14F-4D97-AF65-F5344CB8AC3E}">
        <p14:creationId xmlns:p14="http://schemas.microsoft.com/office/powerpoint/2010/main" val="3239470402"/>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C8E5AA8-D40C-6B5C-DF00-8D7F60304988}"/>
              </a:ext>
            </a:extLst>
          </p:cNvPr>
          <p:cNvPicPr>
            <a:picLocks noChangeAspect="1"/>
          </p:cNvPicPr>
          <p:nvPr/>
        </p:nvPicPr>
        <p:blipFill>
          <a:blip r:embed="rId2"/>
          <a:stretch>
            <a:fillRect/>
          </a:stretch>
        </p:blipFill>
        <p:spPr>
          <a:xfrm>
            <a:off x="593601" y="1783272"/>
            <a:ext cx="9215385" cy="3548487"/>
          </a:xfrm>
          <a:prstGeom prst="rect">
            <a:avLst/>
          </a:prstGeom>
        </p:spPr>
      </p:pic>
      <p:sp>
        <p:nvSpPr>
          <p:cNvPr id="4" name="文本框 3">
            <a:extLst>
              <a:ext uri="{FF2B5EF4-FFF2-40B4-BE49-F238E27FC236}">
                <a16:creationId xmlns:a16="http://schemas.microsoft.com/office/drawing/2014/main" id="{FE7D7CD7-9FA3-69E6-2815-A00137C1805B}"/>
              </a:ext>
            </a:extLst>
          </p:cNvPr>
          <p:cNvSpPr txBox="1"/>
          <p:nvPr/>
        </p:nvSpPr>
        <p:spPr>
          <a:xfrm>
            <a:off x="10051803" y="2892223"/>
            <a:ext cx="1897380" cy="2031325"/>
          </a:xfrm>
          <a:prstGeom prst="rect">
            <a:avLst/>
          </a:prstGeom>
          <a:noFill/>
        </p:spPr>
        <p:txBody>
          <a:bodyPr wrap="square">
            <a:spAutoFit/>
          </a:bodyPr>
          <a:lstStyle/>
          <a:p>
            <a:pPr lvl="0" eaLnBrk="0" fontAlgn="ctr" hangingPunct="0">
              <a:spcBef>
                <a:spcPct val="0"/>
              </a:spcBef>
              <a:spcAft>
                <a:spcPct val="0"/>
              </a:spcAft>
            </a:pPr>
            <a:r>
              <a:rPr lang="en-US" altLang="zh-CN" sz="1800" b="1" dirty="0">
                <a:solidFill>
                  <a:schemeClr val="accent2"/>
                </a:solidFill>
              </a:rPr>
              <a:t>GICD_CTLR</a:t>
            </a:r>
            <a:endParaRPr kumimoji="0" lang="en-US" altLang="zh-CN" sz="1800" b="1" i="0" u="none" strike="noStrike" cap="none" normalizeH="0" baseline="0" dirty="0">
              <a:ln>
                <a:noFill/>
              </a:ln>
              <a:solidFill>
                <a:schemeClr val="accent2"/>
              </a:solidFill>
              <a:effectLst/>
              <a:latin typeface="Arial" panose="020B0604020202020204" pitchFamily="34" charset="0"/>
            </a:endParaRPr>
          </a:p>
          <a:p>
            <a:pPr lvl="0" eaLnBrk="0" fontAlgn="ctr" hangingPunct="0">
              <a:spcBef>
                <a:spcPct val="0"/>
              </a:spcBef>
              <a:spcAft>
                <a:spcPct val="0"/>
              </a:spcAft>
            </a:pPr>
            <a:r>
              <a:rPr lang="en-US" altLang="zh-CN" sz="1800" dirty="0"/>
              <a:t>Enables the forwarding of pending interrupts from the Distributor to the CPU interface</a:t>
            </a:r>
            <a:endParaRPr kumimoji="0" lang="zh-CN" altLang="zh-CN"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262329673"/>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2889263"/>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4" name="文本框 3">
            <a:extLst>
              <a:ext uri="{FF2B5EF4-FFF2-40B4-BE49-F238E27FC236}">
                <a16:creationId xmlns:a16="http://schemas.microsoft.com/office/drawing/2014/main" id="{175E94FD-0423-52BA-E851-17C464AFA2B8}"/>
              </a:ext>
            </a:extLst>
          </p:cNvPr>
          <p:cNvSpPr txBox="1"/>
          <p:nvPr/>
        </p:nvSpPr>
        <p:spPr>
          <a:xfrm>
            <a:off x="6683830"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
        <p:nvSpPr>
          <p:cNvPr id="8" name="文本框 7">
            <a:extLst>
              <a:ext uri="{FF2B5EF4-FFF2-40B4-BE49-F238E27FC236}">
                <a16:creationId xmlns:a16="http://schemas.microsoft.com/office/drawing/2014/main" id="{FF9DD243-EEB2-75BC-9F05-2A79EFE00716}"/>
              </a:ext>
            </a:extLst>
          </p:cNvPr>
          <p:cNvSpPr txBox="1"/>
          <p:nvPr/>
        </p:nvSpPr>
        <p:spPr>
          <a:xfrm>
            <a:off x="1089978" y="1286360"/>
            <a:ext cx="7739743" cy="923330"/>
          </a:xfrm>
          <a:prstGeom prst="rect">
            <a:avLst/>
          </a:prstGeom>
          <a:noFill/>
        </p:spPr>
        <p:txBody>
          <a:bodyPr wrap="square" rtlCol="0">
            <a:spAutoFit/>
          </a:bodyPr>
          <a:lstStyle/>
          <a:p>
            <a:r>
              <a:rPr lang="zh-CN" altLang="en-US" b="1" dirty="0">
                <a:highlight>
                  <a:srgbClr val="FF0000"/>
                </a:highlight>
              </a:rPr>
              <a:t>系统中的所有中断源都与之相连接。</a:t>
            </a:r>
            <a:r>
              <a:rPr lang="en-US" altLang="zh-CN" b="1" dirty="0">
                <a:highlight>
                  <a:srgbClr val="FF0000"/>
                </a:highlight>
              </a:rPr>
              <a:t>Distributor</a:t>
            </a:r>
            <a:r>
              <a:rPr lang="zh-CN" altLang="en-US" b="1" dirty="0">
                <a:highlight>
                  <a:srgbClr val="FF0000"/>
                </a:highlight>
              </a:rPr>
              <a:t>有寄存器可以控制每个中断的属性，比如优先级、状态、路由信息以及使能状态等。</a:t>
            </a:r>
            <a:r>
              <a:rPr lang="en-US" altLang="zh-CN" b="1" dirty="0">
                <a:highlight>
                  <a:srgbClr val="FF0000"/>
                </a:highlight>
              </a:rPr>
              <a:t>Distributor</a:t>
            </a:r>
            <a:r>
              <a:rPr lang="zh-CN" altLang="en-US" b="1" dirty="0">
                <a:highlight>
                  <a:srgbClr val="FF0000"/>
                </a:highlight>
              </a:rPr>
              <a:t>通过连接的</a:t>
            </a:r>
            <a:r>
              <a:rPr lang="en-US" altLang="zh-CN" b="1" dirty="0">
                <a:highlight>
                  <a:srgbClr val="FF0000"/>
                </a:highlight>
              </a:rPr>
              <a:t>CPU interface</a:t>
            </a:r>
            <a:r>
              <a:rPr lang="zh-CN" altLang="en-US" b="1" dirty="0">
                <a:highlight>
                  <a:srgbClr val="FF0000"/>
                </a:highlight>
              </a:rPr>
              <a:t>，可以决定将哪个中断转发到指定的</a:t>
            </a:r>
            <a:r>
              <a:rPr lang="en-US" altLang="zh-CN" b="1" dirty="0">
                <a:highlight>
                  <a:srgbClr val="FF0000"/>
                </a:highlight>
              </a:rPr>
              <a:t>core</a:t>
            </a:r>
            <a:r>
              <a:rPr lang="zh-CN" altLang="en-US" b="1" dirty="0">
                <a:highlight>
                  <a:srgbClr val="FF0000"/>
                </a:highlight>
              </a:rPr>
              <a:t>中。</a:t>
            </a:r>
          </a:p>
        </p:txBody>
      </p:sp>
      <p:grpSp>
        <p:nvGrpSpPr>
          <p:cNvPr id="14" name="组合 13">
            <a:extLst>
              <a:ext uri="{FF2B5EF4-FFF2-40B4-BE49-F238E27FC236}">
                <a16:creationId xmlns:a16="http://schemas.microsoft.com/office/drawing/2014/main" id="{68FBD00C-A118-634A-8A6B-F44092609EDB}"/>
              </a:ext>
            </a:extLst>
          </p:cNvPr>
          <p:cNvGrpSpPr/>
          <p:nvPr/>
        </p:nvGrpSpPr>
        <p:grpSpPr>
          <a:xfrm>
            <a:off x="4959850" y="2500595"/>
            <a:ext cx="4788468" cy="2693141"/>
            <a:chOff x="5087983" y="1621140"/>
            <a:chExt cx="4788468" cy="2693141"/>
          </a:xfrm>
        </p:grpSpPr>
        <p:sp>
          <p:nvSpPr>
            <p:cNvPr id="15" name="矩形 14">
              <a:extLst>
                <a:ext uri="{FF2B5EF4-FFF2-40B4-BE49-F238E27FC236}">
                  <a16:creationId xmlns:a16="http://schemas.microsoft.com/office/drawing/2014/main" id="{7FA20FC3-7409-B7CE-E930-550D3DFFB42A}"/>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7236497-AB5C-2EF8-5475-9DA2490E6217}"/>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91DDC6B-377E-273B-9E00-F5496ACD30CC}"/>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8" name="文本框 17">
              <a:extLst>
                <a:ext uri="{FF2B5EF4-FFF2-40B4-BE49-F238E27FC236}">
                  <a16:creationId xmlns:a16="http://schemas.microsoft.com/office/drawing/2014/main" id="{B63A65C1-BB01-BFFC-E1AD-239B6D1C5884}"/>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9" name="箭头: 下 18">
              <a:extLst>
                <a:ext uri="{FF2B5EF4-FFF2-40B4-BE49-F238E27FC236}">
                  <a16:creationId xmlns:a16="http://schemas.microsoft.com/office/drawing/2014/main" id="{E282092C-F21C-D7C2-9F72-51FBEFFFE5E9}"/>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0577FD2F-0FBD-36A7-D3D4-620900D63940}"/>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E64E8A55-9672-B302-AF9B-D71A6299B98E}"/>
              </a:ext>
            </a:extLst>
          </p:cNvPr>
          <p:cNvSpPr txBox="1"/>
          <p:nvPr/>
        </p:nvSpPr>
        <p:spPr>
          <a:xfrm>
            <a:off x="4639868" y="4015138"/>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
        <p:nvSpPr>
          <p:cNvPr id="9" name="箭头: 下 8">
            <a:extLst>
              <a:ext uri="{FF2B5EF4-FFF2-40B4-BE49-F238E27FC236}">
                <a16:creationId xmlns:a16="http://schemas.microsoft.com/office/drawing/2014/main" id="{7F11AE05-2B77-1714-CA42-06B513AD5E21}"/>
              </a:ext>
            </a:extLst>
          </p:cNvPr>
          <p:cNvSpPr/>
          <p:nvPr/>
        </p:nvSpPr>
        <p:spPr>
          <a:xfrm rot="10800000" flipH="1">
            <a:off x="6395358" y="2257198"/>
            <a:ext cx="45719" cy="19588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0265879"/>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03427" y="149471"/>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3.</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中断删除</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3638185" y="186916"/>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r>
              <a:rPr lang="zh-CN" altLang="en-US" sz="2400" dirty="0"/>
              <a:t>创建操作的反向操作</a:t>
            </a:r>
            <a:endParaRPr lang="zh-CN" altLang="en-US" sz="4000" dirty="0"/>
          </a:p>
        </p:txBody>
      </p:sp>
      <p:sp>
        <p:nvSpPr>
          <p:cNvPr id="16" name="矩形: 圆角 15">
            <a:extLst>
              <a:ext uri="{FF2B5EF4-FFF2-40B4-BE49-F238E27FC236}">
                <a16:creationId xmlns:a16="http://schemas.microsoft.com/office/drawing/2014/main" id="{4A12A3C1-80AD-4A73-988A-BE5116827595}"/>
              </a:ext>
            </a:extLst>
          </p:cNvPr>
          <p:cNvSpPr/>
          <p:nvPr/>
        </p:nvSpPr>
        <p:spPr>
          <a:xfrm>
            <a:off x="6051570" y="916534"/>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dirty="0"/>
              <a:t>UINT32 </a:t>
            </a:r>
            <a:r>
              <a:rPr lang="en-US" altLang="zh-CN" dirty="0" err="1"/>
              <a:t>LOS_HwiDelete</a:t>
            </a:r>
            <a:r>
              <a:rPr lang="en-US" altLang="zh-CN" dirty="0"/>
              <a:t>() </a:t>
            </a:r>
            <a:r>
              <a:rPr lang="zh-CN" altLang="en-US" dirty="0"/>
              <a:t>中断删除</a:t>
            </a:r>
            <a:endParaRPr lang="en-US" altLang="zh-CN" dirty="0"/>
          </a:p>
        </p:txBody>
      </p:sp>
      <p:pic>
        <p:nvPicPr>
          <p:cNvPr id="6" name="图片 5">
            <a:extLst>
              <a:ext uri="{FF2B5EF4-FFF2-40B4-BE49-F238E27FC236}">
                <a16:creationId xmlns:a16="http://schemas.microsoft.com/office/drawing/2014/main" id="{7CEE38DB-F793-C846-D76A-68BEA69349F2}"/>
              </a:ext>
            </a:extLst>
          </p:cNvPr>
          <p:cNvPicPr>
            <a:picLocks noChangeAspect="1"/>
          </p:cNvPicPr>
          <p:nvPr/>
        </p:nvPicPr>
        <p:blipFill>
          <a:blip r:embed="rId3"/>
          <a:stretch>
            <a:fillRect/>
          </a:stretch>
        </p:blipFill>
        <p:spPr>
          <a:xfrm>
            <a:off x="111659" y="1471833"/>
            <a:ext cx="11826029" cy="4464524"/>
          </a:xfrm>
          <a:prstGeom prst="rect">
            <a:avLst/>
          </a:prstGeom>
        </p:spPr>
      </p:pic>
      <p:sp>
        <p:nvSpPr>
          <p:cNvPr id="9" name="标注: 弯曲线形 8">
            <a:extLst>
              <a:ext uri="{FF2B5EF4-FFF2-40B4-BE49-F238E27FC236}">
                <a16:creationId xmlns:a16="http://schemas.microsoft.com/office/drawing/2014/main" id="{D7195977-1A54-94A3-1198-426E8A3D8050}"/>
              </a:ext>
            </a:extLst>
          </p:cNvPr>
          <p:cNvSpPr/>
          <p:nvPr/>
        </p:nvSpPr>
        <p:spPr>
          <a:xfrm>
            <a:off x="8740263" y="3376222"/>
            <a:ext cx="3921261" cy="1130681"/>
          </a:xfrm>
          <a:prstGeom prst="borderCallout2">
            <a:avLst>
              <a:gd name="adj1" fmla="val 10421"/>
              <a:gd name="adj2" fmla="val 62331"/>
              <a:gd name="adj3" fmla="val -32714"/>
              <a:gd name="adj4" fmla="val 74587"/>
              <a:gd name="adj5" fmla="val -85644"/>
              <a:gd name="adj6" fmla="val 69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hwiNum</a:t>
            </a:r>
            <a:r>
              <a:rPr lang="zh-CN" altLang="en-US" dirty="0"/>
              <a:t>：硬件中断号</a:t>
            </a:r>
            <a:endParaRPr lang="en-US" altLang="zh-CN" dirty="0"/>
          </a:p>
          <a:p>
            <a:pPr algn="ctr"/>
            <a:r>
              <a:rPr lang="en-US" altLang="zh-CN" dirty="0"/>
              <a:t>*</a:t>
            </a:r>
            <a:r>
              <a:rPr lang="en-US" altLang="zh-CN" dirty="0" err="1"/>
              <a:t>irqParam</a:t>
            </a:r>
            <a:r>
              <a:rPr lang="zh-CN" altLang="en-US" dirty="0"/>
              <a:t>：中断处理程序参数</a:t>
            </a:r>
            <a:endParaRPr lang="en-US" altLang="zh-CN" dirty="0"/>
          </a:p>
          <a:p>
            <a:pPr algn="ctr"/>
            <a:r>
              <a:rPr lang="zh-CN" altLang="en-US" dirty="0"/>
              <a:t>若开启了共享中断，则需要该参数删除指定设备的中断信息。</a:t>
            </a:r>
          </a:p>
        </p:txBody>
      </p:sp>
      <p:pic>
        <p:nvPicPr>
          <p:cNvPr id="15" name="图形 14" descr="v 形箭头">
            <a:extLst>
              <a:ext uri="{FF2B5EF4-FFF2-40B4-BE49-F238E27FC236}">
                <a16:creationId xmlns:a16="http://schemas.microsoft.com/office/drawing/2014/main" id="{F2F1DC9C-29D3-AF90-3E52-0EC08DF55EE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6048" y="3941562"/>
            <a:ext cx="550906" cy="327991"/>
          </a:xfrm>
          <a:prstGeom prst="rect">
            <a:avLst/>
          </a:prstGeom>
        </p:spPr>
      </p:pic>
      <p:pic>
        <p:nvPicPr>
          <p:cNvPr id="14" name="图形 13" descr="v 形箭头">
            <a:extLst>
              <a:ext uri="{FF2B5EF4-FFF2-40B4-BE49-F238E27FC236}">
                <a16:creationId xmlns:a16="http://schemas.microsoft.com/office/drawing/2014/main" id="{F26724BB-3F59-22CC-59DE-3F2100C87B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5659" y="2158507"/>
            <a:ext cx="550906" cy="327991"/>
          </a:xfrm>
          <a:prstGeom prst="rect">
            <a:avLst/>
          </a:prstGeom>
        </p:spPr>
      </p:pic>
      <p:sp>
        <p:nvSpPr>
          <p:cNvPr id="22" name="标注: 弯曲线形 21">
            <a:extLst>
              <a:ext uri="{FF2B5EF4-FFF2-40B4-BE49-F238E27FC236}">
                <a16:creationId xmlns:a16="http://schemas.microsoft.com/office/drawing/2014/main" id="{90D41945-3D34-9048-B7AC-941790857A2E}"/>
              </a:ext>
            </a:extLst>
          </p:cNvPr>
          <p:cNvSpPr/>
          <p:nvPr/>
        </p:nvSpPr>
        <p:spPr>
          <a:xfrm>
            <a:off x="3545404" y="5542498"/>
            <a:ext cx="8755256" cy="785374"/>
          </a:xfrm>
          <a:prstGeom prst="borderCallout2">
            <a:avLst>
              <a:gd name="adj1" fmla="val 5179"/>
              <a:gd name="adj2" fmla="val 49512"/>
              <a:gd name="adj3" fmla="val -118392"/>
              <a:gd name="adj4" fmla="val 46372"/>
              <a:gd name="adj5" fmla="val -179643"/>
              <a:gd name="adj6" fmla="val 333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根据是否开启了共享中断</a:t>
            </a:r>
            <a:r>
              <a:rPr lang="en-US" altLang="zh-CN" dirty="0"/>
              <a:t>LOSCFG_NO_SHARED_IRQ</a:t>
            </a:r>
            <a:r>
              <a:rPr lang="zh-CN" altLang="en-US" dirty="0"/>
              <a:t>来分别调用相应的函数删除中断。</a:t>
            </a:r>
          </a:p>
        </p:txBody>
      </p:sp>
    </p:spTree>
    <p:extLst>
      <p:ext uri="{BB962C8B-B14F-4D97-AF65-F5344CB8AC3E}">
        <p14:creationId xmlns:p14="http://schemas.microsoft.com/office/powerpoint/2010/main" val="3321405746"/>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9" grpId="0" animBg="1"/>
      <p:bldP spid="9" grpId="1" animBg="1"/>
      <p:bldP spid="22" grpId="0" animBg="1"/>
      <p:bldP spid="22"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43239"/>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3.</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中断删除（</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112512" y="195258"/>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sp>
        <p:nvSpPr>
          <p:cNvPr id="16" name="矩形: 圆角 15">
            <a:extLst>
              <a:ext uri="{FF2B5EF4-FFF2-40B4-BE49-F238E27FC236}">
                <a16:creationId xmlns:a16="http://schemas.microsoft.com/office/drawing/2014/main" id="{4A12A3C1-80AD-4A73-988A-BE5116827595}"/>
              </a:ext>
            </a:extLst>
          </p:cNvPr>
          <p:cNvSpPr/>
          <p:nvPr/>
        </p:nvSpPr>
        <p:spPr>
          <a:xfrm>
            <a:off x="4419914" y="924278"/>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OsHwiDelShared</a:t>
            </a:r>
            <a:r>
              <a:rPr lang="en-US" altLang="zh-CN" b="1" dirty="0"/>
              <a:t>()</a:t>
            </a:r>
          </a:p>
        </p:txBody>
      </p:sp>
      <p:sp>
        <p:nvSpPr>
          <p:cNvPr id="2" name="文本框 1">
            <a:extLst>
              <a:ext uri="{FF2B5EF4-FFF2-40B4-BE49-F238E27FC236}">
                <a16:creationId xmlns:a16="http://schemas.microsoft.com/office/drawing/2014/main" id="{C95A200A-151E-F7D2-61B5-457FB9060F48}"/>
              </a:ext>
            </a:extLst>
          </p:cNvPr>
          <p:cNvSpPr txBox="1"/>
          <p:nvPr/>
        </p:nvSpPr>
        <p:spPr>
          <a:xfrm>
            <a:off x="5453796" y="916534"/>
            <a:ext cx="6589151"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800" b="1" dirty="0">
                <a:solidFill>
                  <a:srgbClr val="FF0000"/>
                </a:solidFill>
                <a:latin typeface="仓耳玄三M W05" panose="02020400000000000000" pitchFamily="18" charset="-122"/>
                <a:ea typeface="仓耳玄三M W05" panose="02020400000000000000" pitchFamily="18" charset="-122"/>
              </a:rPr>
              <a:t>支持</a:t>
            </a:r>
            <a:r>
              <a:rPr lang="zh-CN" altLang="en-US" sz="2800" b="1" dirty="0">
                <a:latin typeface="仓耳玄三M W05" panose="02020400000000000000" pitchFamily="18" charset="-122"/>
                <a:ea typeface="仓耳玄三M W05" panose="02020400000000000000" pitchFamily="18" charset="-122"/>
              </a:rPr>
              <a:t>共享中断时删除中断（共享、非共享）</a:t>
            </a:r>
          </a:p>
        </p:txBody>
      </p:sp>
      <p:pic>
        <p:nvPicPr>
          <p:cNvPr id="4" name="图片 3">
            <a:extLst>
              <a:ext uri="{FF2B5EF4-FFF2-40B4-BE49-F238E27FC236}">
                <a16:creationId xmlns:a16="http://schemas.microsoft.com/office/drawing/2014/main" id="{02F8CBF7-C7A3-354C-123C-6597169EB3FA}"/>
              </a:ext>
            </a:extLst>
          </p:cNvPr>
          <p:cNvPicPr>
            <a:picLocks noChangeAspect="1"/>
          </p:cNvPicPr>
          <p:nvPr/>
        </p:nvPicPr>
        <p:blipFill>
          <a:blip r:embed="rId3"/>
          <a:stretch>
            <a:fillRect/>
          </a:stretch>
        </p:blipFill>
        <p:spPr>
          <a:xfrm>
            <a:off x="145365" y="1577731"/>
            <a:ext cx="12046635" cy="2681139"/>
          </a:xfrm>
          <a:prstGeom prst="rect">
            <a:avLst/>
          </a:prstGeom>
        </p:spPr>
      </p:pic>
      <p:pic>
        <p:nvPicPr>
          <p:cNvPr id="14" name="图形 13" descr="v 形箭头">
            <a:extLst>
              <a:ext uri="{FF2B5EF4-FFF2-40B4-BE49-F238E27FC236}">
                <a16:creationId xmlns:a16="http://schemas.microsoft.com/office/drawing/2014/main" id="{F26724BB-3F59-22CC-59DE-3F2100C87B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6122" y="2267773"/>
            <a:ext cx="550906" cy="327991"/>
          </a:xfrm>
          <a:prstGeom prst="rect">
            <a:avLst/>
          </a:prstGeom>
        </p:spPr>
      </p:pic>
      <p:sp>
        <p:nvSpPr>
          <p:cNvPr id="8" name="标注: 弯曲线形 7">
            <a:extLst>
              <a:ext uri="{FF2B5EF4-FFF2-40B4-BE49-F238E27FC236}">
                <a16:creationId xmlns:a16="http://schemas.microsoft.com/office/drawing/2014/main" id="{7A11E88F-0DEF-546E-339E-71FEEE590873}"/>
              </a:ext>
            </a:extLst>
          </p:cNvPr>
          <p:cNvSpPr/>
          <p:nvPr/>
        </p:nvSpPr>
        <p:spPr>
          <a:xfrm>
            <a:off x="2075631" y="4994137"/>
            <a:ext cx="9570346" cy="776339"/>
          </a:xfrm>
          <a:prstGeom prst="borderCallout2">
            <a:avLst>
              <a:gd name="adj1" fmla="val 11605"/>
              <a:gd name="adj2" fmla="val 74129"/>
              <a:gd name="adj3" fmla="val -207621"/>
              <a:gd name="adj4" fmla="val 73523"/>
              <a:gd name="adj5" fmla="val -322065"/>
              <a:gd name="adj6" fmla="val 32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单链表</a:t>
            </a:r>
            <a:r>
              <a:rPr lang="en-US" altLang="zh-CN" dirty="0" err="1"/>
              <a:t>hwiForm</a:t>
            </a:r>
            <a:r>
              <a:rPr lang="zh-CN" altLang="en-US" dirty="0"/>
              <a:t>储存中断处理程序信息；</a:t>
            </a:r>
            <a:r>
              <a:rPr lang="en-US" altLang="zh-CN" dirty="0" err="1"/>
              <a:t>hwiFormtmp</a:t>
            </a:r>
            <a:r>
              <a:rPr lang="zh-CN" altLang="en-US" dirty="0"/>
              <a:t>临时存放中断处理程序信息。</a:t>
            </a:r>
          </a:p>
        </p:txBody>
      </p:sp>
      <p:sp>
        <p:nvSpPr>
          <p:cNvPr id="12" name="标注: 弯曲线形 11">
            <a:extLst>
              <a:ext uri="{FF2B5EF4-FFF2-40B4-BE49-F238E27FC236}">
                <a16:creationId xmlns:a16="http://schemas.microsoft.com/office/drawing/2014/main" id="{48DB50AC-3B00-1692-449F-8C40169A9838}"/>
              </a:ext>
            </a:extLst>
          </p:cNvPr>
          <p:cNvSpPr/>
          <p:nvPr/>
        </p:nvSpPr>
        <p:spPr>
          <a:xfrm>
            <a:off x="6002804" y="4281656"/>
            <a:ext cx="4118658" cy="422516"/>
          </a:xfrm>
          <a:prstGeom prst="borderCallout2">
            <a:avLst>
              <a:gd name="adj1" fmla="val 12780"/>
              <a:gd name="adj2" fmla="val 3763"/>
              <a:gd name="adj3" fmla="val -173787"/>
              <a:gd name="adj4" fmla="val 788"/>
              <a:gd name="adj5" fmla="val -342724"/>
              <a:gd name="adj6" fmla="val -480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标记是否匹配到设备节点</a:t>
            </a:r>
          </a:p>
        </p:txBody>
      </p:sp>
      <p:pic>
        <p:nvPicPr>
          <p:cNvPr id="18" name="图形 17" descr="v 形箭头">
            <a:extLst>
              <a:ext uri="{FF2B5EF4-FFF2-40B4-BE49-F238E27FC236}">
                <a16:creationId xmlns:a16="http://schemas.microsoft.com/office/drawing/2014/main" id="{27AFC1B5-703F-0A6D-7D01-43016FE011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61606" y="2692391"/>
            <a:ext cx="550906" cy="327991"/>
          </a:xfrm>
          <a:prstGeom prst="rect">
            <a:avLst/>
          </a:prstGeom>
        </p:spPr>
      </p:pic>
    </p:spTree>
    <p:extLst>
      <p:ext uri="{BB962C8B-B14F-4D97-AF65-F5344CB8AC3E}">
        <p14:creationId xmlns:p14="http://schemas.microsoft.com/office/powerpoint/2010/main" val="3760558197"/>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par>
                          <p:cTn id="30" fill="hold">
                            <p:stCondLst>
                              <p:cond delay="3750"/>
                            </p:stCondLst>
                            <p:childTnLst>
                              <p:par>
                                <p:cTn id="31" presetID="22" presetClass="entr" presetSubtype="8"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75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2" grpId="0"/>
      <p:bldP spid="8" grpId="0" animBg="1"/>
      <p:bldP spid="8" grpId="1" animBg="1"/>
      <p:bldP spid="12" grpId="0" animBg="1"/>
      <p:bldP spid="12"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0" y="146039"/>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3.</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中断删除（</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069177" y="242556"/>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sp>
        <p:nvSpPr>
          <p:cNvPr id="16" name="矩形: 圆角 15">
            <a:extLst>
              <a:ext uri="{FF2B5EF4-FFF2-40B4-BE49-F238E27FC236}">
                <a16:creationId xmlns:a16="http://schemas.microsoft.com/office/drawing/2014/main" id="{4A12A3C1-80AD-4A73-988A-BE5116827595}"/>
              </a:ext>
            </a:extLst>
          </p:cNvPr>
          <p:cNvSpPr/>
          <p:nvPr/>
        </p:nvSpPr>
        <p:spPr>
          <a:xfrm>
            <a:off x="4419914" y="924278"/>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OsHwiDelShared</a:t>
            </a:r>
            <a:r>
              <a:rPr lang="en-US" altLang="zh-CN" b="1" dirty="0"/>
              <a:t>()</a:t>
            </a:r>
          </a:p>
        </p:txBody>
      </p:sp>
      <p:sp>
        <p:nvSpPr>
          <p:cNvPr id="2" name="文本框 1">
            <a:extLst>
              <a:ext uri="{FF2B5EF4-FFF2-40B4-BE49-F238E27FC236}">
                <a16:creationId xmlns:a16="http://schemas.microsoft.com/office/drawing/2014/main" id="{C95A200A-151E-F7D2-61B5-457FB9060F48}"/>
              </a:ext>
            </a:extLst>
          </p:cNvPr>
          <p:cNvSpPr txBox="1"/>
          <p:nvPr/>
        </p:nvSpPr>
        <p:spPr>
          <a:xfrm>
            <a:off x="5453796" y="916534"/>
            <a:ext cx="6589151"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800" b="1" dirty="0">
                <a:solidFill>
                  <a:srgbClr val="FF0000"/>
                </a:solidFill>
                <a:latin typeface="仓耳玄三M W05" panose="02020400000000000000" pitchFamily="18" charset="-122"/>
                <a:ea typeface="仓耳玄三M W05" panose="02020400000000000000" pitchFamily="18" charset="-122"/>
              </a:rPr>
              <a:t>支持</a:t>
            </a:r>
            <a:r>
              <a:rPr lang="zh-CN" altLang="en-US" sz="2800" b="1" dirty="0">
                <a:latin typeface="仓耳玄三M W05" panose="02020400000000000000" pitchFamily="18" charset="-122"/>
                <a:ea typeface="仓耳玄三M W05" panose="02020400000000000000" pitchFamily="18" charset="-122"/>
              </a:rPr>
              <a:t>共享中断时删除中断（共享、非共享）</a:t>
            </a:r>
          </a:p>
        </p:txBody>
      </p:sp>
      <p:pic>
        <p:nvPicPr>
          <p:cNvPr id="6" name="图片 5">
            <a:extLst>
              <a:ext uri="{FF2B5EF4-FFF2-40B4-BE49-F238E27FC236}">
                <a16:creationId xmlns:a16="http://schemas.microsoft.com/office/drawing/2014/main" id="{12B7FB1F-A276-72FB-3B8F-A9A7D682DBE4}"/>
              </a:ext>
            </a:extLst>
          </p:cNvPr>
          <p:cNvPicPr>
            <a:picLocks noChangeAspect="1"/>
          </p:cNvPicPr>
          <p:nvPr/>
        </p:nvPicPr>
        <p:blipFill>
          <a:blip r:embed="rId3"/>
          <a:stretch>
            <a:fillRect/>
          </a:stretch>
        </p:blipFill>
        <p:spPr>
          <a:xfrm>
            <a:off x="333779" y="1486049"/>
            <a:ext cx="11339009" cy="4372851"/>
          </a:xfrm>
          <a:prstGeom prst="rect">
            <a:avLst/>
          </a:prstGeom>
        </p:spPr>
      </p:pic>
      <p:pic>
        <p:nvPicPr>
          <p:cNvPr id="14" name="图形 13" descr="v 形箭头">
            <a:extLst>
              <a:ext uri="{FF2B5EF4-FFF2-40B4-BE49-F238E27FC236}">
                <a16:creationId xmlns:a16="http://schemas.microsoft.com/office/drawing/2014/main" id="{F26724BB-3F59-22CC-59DE-3F2100C87B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8343" y="1893233"/>
            <a:ext cx="550906" cy="327991"/>
          </a:xfrm>
          <a:prstGeom prst="rect">
            <a:avLst/>
          </a:prstGeom>
        </p:spPr>
      </p:pic>
      <p:pic>
        <p:nvPicPr>
          <p:cNvPr id="9" name="图形 8" descr="v 形箭头">
            <a:extLst>
              <a:ext uri="{FF2B5EF4-FFF2-40B4-BE49-F238E27FC236}">
                <a16:creationId xmlns:a16="http://schemas.microsoft.com/office/drawing/2014/main" id="{3132FA34-8DA5-6CB1-E5A3-6D7325EF4F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48371" y="2802461"/>
            <a:ext cx="550906" cy="327991"/>
          </a:xfrm>
          <a:prstGeom prst="rect">
            <a:avLst/>
          </a:prstGeom>
        </p:spPr>
      </p:pic>
      <p:sp>
        <p:nvSpPr>
          <p:cNvPr id="12" name="标注: 弯曲线形 11">
            <a:extLst>
              <a:ext uri="{FF2B5EF4-FFF2-40B4-BE49-F238E27FC236}">
                <a16:creationId xmlns:a16="http://schemas.microsoft.com/office/drawing/2014/main" id="{CE775EFC-4DD4-1D2F-86CC-D4A74D979E2D}"/>
              </a:ext>
            </a:extLst>
          </p:cNvPr>
          <p:cNvSpPr/>
          <p:nvPr/>
        </p:nvSpPr>
        <p:spPr>
          <a:xfrm>
            <a:off x="6444038" y="3972049"/>
            <a:ext cx="4405346" cy="1186001"/>
          </a:xfrm>
          <a:prstGeom prst="borderCallout2">
            <a:avLst>
              <a:gd name="adj1" fmla="val -3051"/>
              <a:gd name="adj2" fmla="val 53364"/>
              <a:gd name="adj3" fmla="val -134385"/>
              <a:gd name="adj4" fmla="val 16973"/>
              <a:gd name="adj5" fmla="val -159741"/>
              <a:gd name="adj6" fmla="val -12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如果删除的是共享中断，但是参数</a:t>
            </a:r>
            <a:r>
              <a:rPr lang="en-US" altLang="zh-CN" dirty="0" err="1"/>
              <a:t>irqParam</a:t>
            </a:r>
            <a:r>
              <a:rPr lang="zh-CN" altLang="en-US" dirty="0"/>
              <a:t>或设备</a:t>
            </a:r>
            <a:r>
              <a:rPr lang="en-US" altLang="zh-CN" dirty="0"/>
              <a:t>id</a:t>
            </a:r>
            <a:r>
              <a:rPr lang="zh-CN" altLang="en-US" dirty="0"/>
              <a:t>为空，则返回错误</a:t>
            </a:r>
          </a:p>
        </p:txBody>
      </p:sp>
      <p:sp>
        <p:nvSpPr>
          <p:cNvPr id="15" name="标注: 弯曲线形 14">
            <a:extLst>
              <a:ext uri="{FF2B5EF4-FFF2-40B4-BE49-F238E27FC236}">
                <a16:creationId xmlns:a16="http://schemas.microsoft.com/office/drawing/2014/main" id="{519231BB-C7F6-23C0-E96C-87375E9EF392}"/>
              </a:ext>
            </a:extLst>
          </p:cNvPr>
          <p:cNvSpPr/>
          <p:nvPr/>
        </p:nvSpPr>
        <p:spPr>
          <a:xfrm>
            <a:off x="1937327" y="5773587"/>
            <a:ext cx="9270124" cy="863552"/>
          </a:xfrm>
          <a:prstGeom prst="borderCallout2">
            <a:avLst>
              <a:gd name="adj1" fmla="val 3615"/>
              <a:gd name="adj2" fmla="val 65170"/>
              <a:gd name="adj3" fmla="val -119554"/>
              <a:gd name="adj4" fmla="val 78326"/>
              <a:gd name="adj5" fmla="val -327181"/>
              <a:gd name="adj6" fmla="val 78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删除的是非共享中断，如果</a:t>
            </a:r>
            <a:r>
              <a:rPr lang="en-US" altLang="zh-CN" dirty="0" err="1"/>
              <a:t>hwiForm</a:t>
            </a:r>
            <a:r>
              <a:rPr lang="en-US" altLang="zh-CN" dirty="0"/>
              <a:t>-&gt;</a:t>
            </a:r>
            <a:r>
              <a:rPr lang="en-US" altLang="zh-CN" dirty="0" err="1"/>
              <a:t>uwParam</a:t>
            </a:r>
            <a:r>
              <a:rPr lang="zh-CN" altLang="en-US" dirty="0"/>
              <a:t>参数不为空，则释放参数占用内存，然后释放设备节点占用内存，并将</a:t>
            </a:r>
            <a:r>
              <a:rPr lang="en-US" altLang="zh-CN" dirty="0" err="1"/>
              <a:t>hwiFormtmp</a:t>
            </a:r>
            <a:r>
              <a:rPr lang="en-US" altLang="zh-CN" dirty="0"/>
              <a:t>-&gt;</a:t>
            </a:r>
            <a:r>
              <a:rPr lang="en-US" altLang="zh-CN" dirty="0" err="1"/>
              <a:t>pstNext</a:t>
            </a:r>
            <a:r>
              <a:rPr lang="zh-CN" altLang="en-US" dirty="0"/>
              <a:t>置为空。</a:t>
            </a:r>
          </a:p>
        </p:txBody>
      </p:sp>
    </p:spTree>
    <p:extLst>
      <p:ext uri="{BB962C8B-B14F-4D97-AF65-F5344CB8AC3E}">
        <p14:creationId xmlns:p14="http://schemas.microsoft.com/office/powerpoint/2010/main" val="418978283"/>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par>
                          <p:cTn id="30" fill="hold">
                            <p:stCondLst>
                              <p:cond delay="3750"/>
                            </p:stCondLst>
                            <p:childTnLst>
                              <p:par>
                                <p:cTn id="31" presetID="22" presetClass="entr" presetSubtype="8"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75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2" grpId="0"/>
      <p:bldP spid="12" grpId="0" animBg="1"/>
      <p:bldP spid="1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7771" y="140015"/>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3.</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中断删除（</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3978636" y="260237"/>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sp>
        <p:nvSpPr>
          <p:cNvPr id="16" name="矩形: 圆角 15">
            <a:extLst>
              <a:ext uri="{FF2B5EF4-FFF2-40B4-BE49-F238E27FC236}">
                <a16:creationId xmlns:a16="http://schemas.microsoft.com/office/drawing/2014/main" id="{4A12A3C1-80AD-4A73-988A-BE5116827595}"/>
              </a:ext>
            </a:extLst>
          </p:cNvPr>
          <p:cNvSpPr/>
          <p:nvPr/>
        </p:nvSpPr>
        <p:spPr>
          <a:xfrm>
            <a:off x="4419914" y="924278"/>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OsHwiDelShared</a:t>
            </a:r>
            <a:r>
              <a:rPr lang="en-US" altLang="zh-CN" b="1" dirty="0"/>
              <a:t>()</a:t>
            </a:r>
          </a:p>
        </p:txBody>
      </p:sp>
      <p:sp>
        <p:nvSpPr>
          <p:cNvPr id="2" name="文本框 1">
            <a:extLst>
              <a:ext uri="{FF2B5EF4-FFF2-40B4-BE49-F238E27FC236}">
                <a16:creationId xmlns:a16="http://schemas.microsoft.com/office/drawing/2014/main" id="{C95A200A-151E-F7D2-61B5-457FB9060F48}"/>
              </a:ext>
            </a:extLst>
          </p:cNvPr>
          <p:cNvSpPr txBox="1"/>
          <p:nvPr/>
        </p:nvSpPr>
        <p:spPr>
          <a:xfrm>
            <a:off x="5453796" y="916534"/>
            <a:ext cx="6589151"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800" b="1" dirty="0">
                <a:solidFill>
                  <a:srgbClr val="FF0000"/>
                </a:solidFill>
                <a:latin typeface="仓耳玄三M W05" panose="02020400000000000000" pitchFamily="18" charset="-122"/>
                <a:ea typeface="仓耳玄三M W05" panose="02020400000000000000" pitchFamily="18" charset="-122"/>
              </a:rPr>
              <a:t>支持</a:t>
            </a:r>
            <a:r>
              <a:rPr lang="zh-CN" altLang="en-US" sz="2800" b="1" dirty="0">
                <a:latin typeface="仓耳玄三M W05" panose="02020400000000000000" pitchFamily="18" charset="-122"/>
                <a:ea typeface="仓耳玄三M W05" panose="02020400000000000000" pitchFamily="18" charset="-122"/>
              </a:rPr>
              <a:t>共享中断时删除中断（共享、非共享）</a:t>
            </a:r>
          </a:p>
        </p:txBody>
      </p:sp>
      <p:pic>
        <p:nvPicPr>
          <p:cNvPr id="20" name="图片 19">
            <a:extLst>
              <a:ext uri="{FF2B5EF4-FFF2-40B4-BE49-F238E27FC236}">
                <a16:creationId xmlns:a16="http://schemas.microsoft.com/office/drawing/2014/main" id="{C15D01CE-315C-1DB5-9D42-820D303D60FF}"/>
              </a:ext>
            </a:extLst>
          </p:cNvPr>
          <p:cNvPicPr>
            <a:picLocks noChangeAspect="1"/>
          </p:cNvPicPr>
          <p:nvPr/>
        </p:nvPicPr>
        <p:blipFill>
          <a:blip r:embed="rId3"/>
          <a:stretch>
            <a:fillRect/>
          </a:stretch>
        </p:blipFill>
        <p:spPr>
          <a:xfrm>
            <a:off x="188369" y="1556678"/>
            <a:ext cx="9888330" cy="3629532"/>
          </a:xfrm>
          <a:prstGeom prst="rect">
            <a:avLst/>
          </a:prstGeom>
        </p:spPr>
      </p:pic>
      <p:pic>
        <p:nvPicPr>
          <p:cNvPr id="14" name="图形 13" descr="v 形箭头">
            <a:extLst>
              <a:ext uri="{FF2B5EF4-FFF2-40B4-BE49-F238E27FC236}">
                <a16:creationId xmlns:a16="http://schemas.microsoft.com/office/drawing/2014/main" id="{F26724BB-3F59-22CC-59DE-3F2100C87B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2940" y="1537389"/>
            <a:ext cx="550906" cy="327991"/>
          </a:xfrm>
          <a:prstGeom prst="rect">
            <a:avLst/>
          </a:prstGeom>
        </p:spPr>
      </p:pic>
      <p:sp>
        <p:nvSpPr>
          <p:cNvPr id="21" name="标注: 弯曲线形 20">
            <a:extLst>
              <a:ext uri="{FF2B5EF4-FFF2-40B4-BE49-F238E27FC236}">
                <a16:creationId xmlns:a16="http://schemas.microsoft.com/office/drawing/2014/main" id="{FDABE4C8-8FBD-412C-06B8-88F61CACA5B4}"/>
              </a:ext>
            </a:extLst>
          </p:cNvPr>
          <p:cNvSpPr/>
          <p:nvPr/>
        </p:nvSpPr>
        <p:spPr>
          <a:xfrm>
            <a:off x="9198329" y="2974201"/>
            <a:ext cx="2159150" cy="638091"/>
          </a:xfrm>
          <a:prstGeom prst="borderCallout2">
            <a:avLst>
              <a:gd name="adj1" fmla="val 961"/>
              <a:gd name="adj2" fmla="val 21458"/>
              <a:gd name="adj3" fmla="val -193733"/>
              <a:gd name="adj4" fmla="val -99615"/>
              <a:gd name="adj5" fmla="val -200789"/>
              <a:gd name="adj6" fmla="val -2166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删除共享中断</a:t>
            </a:r>
          </a:p>
        </p:txBody>
      </p:sp>
      <p:pic>
        <p:nvPicPr>
          <p:cNvPr id="18" name="图形 17" descr="v 形箭头">
            <a:extLst>
              <a:ext uri="{FF2B5EF4-FFF2-40B4-BE49-F238E27FC236}">
                <a16:creationId xmlns:a16="http://schemas.microsoft.com/office/drawing/2014/main" id="{3D3AE4CA-3B6E-BBE4-0AB2-B0FFAF6386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68827" y="1806648"/>
            <a:ext cx="550906" cy="327991"/>
          </a:xfrm>
          <a:prstGeom prst="rect">
            <a:avLst/>
          </a:prstGeom>
        </p:spPr>
      </p:pic>
      <p:sp>
        <p:nvSpPr>
          <p:cNvPr id="22" name="标注: 弯曲线形 21">
            <a:extLst>
              <a:ext uri="{FF2B5EF4-FFF2-40B4-BE49-F238E27FC236}">
                <a16:creationId xmlns:a16="http://schemas.microsoft.com/office/drawing/2014/main" id="{376F2BC5-0FEE-DB8E-4341-C4C4BAD74BB3}"/>
              </a:ext>
            </a:extLst>
          </p:cNvPr>
          <p:cNvSpPr/>
          <p:nvPr/>
        </p:nvSpPr>
        <p:spPr>
          <a:xfrm>
            <a:off x="6744892" y="2506742"/>
            <a:ext cx="5555768" cy="577961"/>
          </a:xfrm>
          <a:prstGeom prst="borderCallout2">
            <a:avLst>
              <a:gd name="adj1" fmla="val -3072"/>
              <a:gd name="adj2" fmla="val 1883"/>
              <a:gd name="adj3" fmla="val -90361"/>
              <a:gd name="adj4" fmla="val -16553"/>
              <a:gd name="adj5" fmla="val -103540"/>
              <a:gd name="adj6" fmla="val -459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对中断程序信息链表上的设备节点进行遍历</a:t>
            </a:r>
          </a:p>
        </p:txBody>
      </p:sp>
      <p:pic>
        <p:nvPicPr>
          <p:cNvPr id="23" name="图形 22" descr="v 形箭头">
            <a:extLst>
              <a:ext uri="{FF2B5EF4-FFF2-40B4-BE49-F238E27FC236}">
                <a16:creationId xmlns:a16="http://schemas.microsoft.com/office/drawing/2014/main" id="{97DA427C-2523-0F63-9AE0-6352811F90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1656" y="2342746"/>
            <a:ext cx="550906" cy="327991"/>
          </a:xfrm>
          <a:prstGeom prst="rect">
            <a:avLst/>
          </a:prstGeom>
        </p:spPr>
      </p:pic>
      <p:pic>
        <p:nvPicPr>
          <p:cNvPr id="15" name="图形 14" descr="v 形箭头">
            <a:extLst>
              <a:ext uri="{FF2B5EF4-FFF2-40B4-BE49-F238E27FC236}">
                <a16:creationId xmlns:a16="http://schemas.microsoft.com/office/drawing/2014/main" id="{3842AD1E-FE2F-7DF9-4CE6-6967DF37B0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94912" y="2856386"/>
            <a:ext cx="550906" cy="327991"/>
          </a:xfrm>
          <a:prstGeom prst="rect">
            <a:avLst/>
          </a:prstGeom>
        </p:spPr>
      </p:pic>
      <p:pic>
        <p:nvPicPr>
          <p:cNvPr id="12" name="图形 11" descr="v 形箭头">
            <a:extLst>
              <a:ext uri="{FF2B5EF4-FFF2-40B4-BE49-F238E27FC236}">
                <a16:creationId xmlns:a16="http://schemas.microsoft.com/office/drawing/2014/main" id="{D95E9DE1-46C7-FF7F-BDDA-5941024F45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7730" y="4059372"/>
            <a:ext cx="550906" cy="327991"/>
          </a:xfrm>
          <a:prstGeom prst="rect">
            <a:avLst/>
          </a:prstGeom>
        </p:spPr>
      </p:pic>
      <p:sp>
        <p:nvSpPr>
          <p:cNvPr id="25" name="标注: 弯曲线形 24">
            <a:extLst>
              <a:ext uri="{FF2B5EF4-FFF2-40B4-BE49-F238E27FC236}">
                <a16:creationId xmlns:a16="http://schemas.microsoft.com/office/drawing/2014/main" id="{2E2E7D9C-D3EE-D127-8EE5-2877A57B9554}"/>
              </a:ext>
            </a:extLst>
          </p:cNvPr>
          <p:cNvSpPr/>
          <p:nvPr/>
        </p:nvSpPr>
        <p:spPr>
          <a:xfrm>
            <a:off x="8251338" y="3853153"/>
            <a:ext cx="3676518" cy="819807"/>
          </a:xfrm>
          <a:prstGeom prst="borderCallout2">
            <a:avLst>
              <a:gd name="adj1" fmla="val 24135"/>
              <a:gd name="adj2" fmla="val 28888"/>
              <a:gd name="adj3" fmla="val -107404"/>
              <a:gd name="adj4" fmla="val -22842"/>
              <a:gd name="adj5" fmla="val -165192"/>
              <a:gd name="adj6" fmla="val -701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如果没有匹配到要删除的设备</a:t>
            </a:r>
            <a:r>
              <a:rPr lang="en-US" altLang="zh-CN" dirty="0"/>
              <a:t>id</a:t>
            </a:r>
            <a:r>
              <a:rPr lang="zh-CN" altLang="en-US" dirty="0"/>
              <a:t>，则继续遍历寻找下一个设备节点</a:t>
            </a:r>
          </a:p>
        </p:txBody>
      </p:sp>
      <p:sp>
        <p:nvSpPr>
          <p:cNvPr id="26" name="标注: 弯曲线形 25">
            <a:extLst>
              <a:ext uri="{FF2B5EF4-FFF2-40B4-BE49-F238E27FC236}">
                <a16:creationId xmlns:a16="http://schemas.microsoft.com/office/drawing/2014/main" id="{6ABBCA16-04F8-BE1F-8A20-F105D212C4ED}"/>
              </a:ext>
            </a:extLst>
          </p:cNvPr>
          <p:cNvSpPr/>
          <p:nvPr/>
        </p:nvSpPr>
        <p:spPr>
          <a:xfrm>
            <a:off x="5592900" y="5232678"/>
            <a:ext cx="6164713" cy="945026"/>
          </a:xfrm>
          <a:prstGeom prst="borderCallout2">
            <a:avLst>
              <a:gd name="adj1" fmla="val 10742"/>
              <a:gd name="adj2" fmla="val 960"/>
              <a:gd name="adj3" fmla="val -162090"/>
              <a:gd name="adj4" fmla="val -11084"/>
              <a:gd name="adj5" fmla="val -233164"/>
              <a:gd name="adj6" fmla="val -474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匹配到要删除的设备终端处理程序节点，则释放参数的内存，释放设备的节点内存，将</a:t>
            </a:r>
            <a:r>
              <a:rPr lang="en-US" altLang="zh-CN" dirty="0" err="1"/>
              <a:t>hwiValid</a:t>
            </a:r>
            <a:r>
              <a:rPr lang="zh-CN" altLang="en-US" dirty="0"/>
              <a:t>置为</a:t>
            </a:r>
            <a:r>
              <a:rPr lang="en-US" altLang="zh-CN" dirty="0"/>
              <a:t>True</a:t>
            </a:r>
            <a:r>
              <a:rPr lang="zh-CN" altLang="en-US" dirty="0"/>
              <a:t>表示匹配成功</a:t>
            </a:r>
          </a:p>
        </p:txBody>
      </p:sp>
      <p:sp>
        <p:nvSpPr>
          <p:cNvPr id="28" name="标注: 弯曲线形 27">
            <a:extLst>
              <a:ext uri="{FF2B5EF4-FFF2-40B4-BE49-F238E27FC236}">
                <a16:creationId xmlns:a16="http://schemas.microsoft.com/office/drawing/2014/main" id="{A2E0E17B-4F4A-3C98-99B2-B758A92BC9EA}"/>
              </a:ext>
            </a:extLst>
          </p:cNvPr>
          <p:cNvSpPr/>
          <p:nvPr/>
        </p:nvSpPr>
        <p:spPr>
          <a:xfrm>
            <a:off x="5171656" y="6224171"/>
            <a:ext cx="4054701" cy="403749"/>
          </a:xfrm>
          <a:prstGeom prst="borderCallout2">
            <a:avLst>
              <a:gd name="adj1" fmla="val 10742"/>
              <a:gd name="adj2" fmla="val 960"/>
              <a:gd name="adj3" fmla="val -162090"/>
              <a:gd name="adj4" fmla="val -11084"/>
              <a:gd name="adj5" fmla="val -500251"/>
              <a:gd name="adj6" fmla="val -31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标记匹配到设备节点，跳出循环</a:t>
            </a:r>
          </a:p>
        </p:txBody>
      </p:sp>
    </p:spTree>
    <p:extLst>
      <p:ext uri="{BB962C8B-B14F-4D97-AF65-F5344CB8AC3E}">
        <p14:creationId xmlns:p14="http://schemas.microsoft.com/office/powerpoint/2010/main" val="894793128"/>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par>
                          <p:cTn id="30" fill="hold">
                            <p:stCondLst>
                              <p:cond delay="3750"/>
                            </p:stCondLst>
                            <p:childTnLst>
                              <p:par>
                                <p:cTn id="31" presetID="22" presetClass="entr" presetSubtype="8"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75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2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2" grpId="0"/>
      <p:bldP spid="21" grpId="0" animBg="1"/>
      <p:bldP spid="21" grpId="1" animBg="1"/>
      <p:bldP spid="22" grpId="0" animBg="1"/>
      <p:bldP spid="22" grpId="1" animBg="1"/>
      <p:bldP spid="25" grpId="0" animBg="1"/>
      <p:bldP spid="25" grpId="1" animBg="1"/>
      <p:bldP spid="26" grpId="0" animBg="1"/>
      <p:bldP spid="26" grpId="1" animBg="1"/>
      <p:bldP spid="28" grpId="0" animBg="1"/>
      <p:bldP spid="28"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52592" y="149471"/>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3.</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中断删除（</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1</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3981813" y="220165"/>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sp>
        <p:nvSpPr>
          <p:cNvPr id="16" name="矩形: 圆角 15">
            <a:extLst>
              <a:ext uri="{FF2B5EF4-FFF2-40B4-BE49-F238E27FC236}">
                <a16:creationId xmlns:a16="http://schemas.microsoft.com/office/drawing/2014/main" id="{4A12A3C1-80AD-4A73-988A-BE5116827595}"/>
              </a:ext>
            </a:extLst>
          </p:cNvPr>
          <p:cNvSpPr/>
          <p:nvPr/>
        </p:nvSpPr>
        <p:spPr>
          <a:xfrm>
            <a:off x="4419914" y="924278"/>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OsHwiDelShared</a:t>
            </a:r>
            <a:r>
              <a:rPr lang="en-US" altLang="zh-CN" b="1" dirty="0"/>
              <a:t>()</a:t>
            </a:r>
          </a:p>
        </p:txBody>
      </p:sp>
      <p:sp>
        <p:nvSpPr>
          <p:cNvPr id="2" name="文本框 1">
            <a:extLst>
              <a:ext uri="{FF2B5EF4-FFF2-40B4-BE49-F238E27FC236}">
                <a16:creationId xmlns:a16="http://schemas.microsoft.com/office/drawing/2014/main" id="{C95A200A-151E-F7D2-61B5-457FB9060F48}"/>
              </a:ext>
            </a:extLst>
          </p:cNvPr>
          <p:cNvSpPr txBox="1"/>
          <p:nvPr/>
        </p:nvSpPr>
        <p:spPr>
          <a:xfrm>
            <a:off x="5453796" y="916534"/>
            <a:ext cx="6589151"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800" b="1" dirty="0">
                <a:solidFill>
                  <a:srgbClr val="FF0000"/>
                </a:solidFill>
                <a:latin typeface="仓耳玄三M W05" panose="02020400000000000000" pitchFamily="18" charset="-122"/>
                <a:ea typeface="仓耳玄三M W05" panose="02020400000000000000" pitchFamily="18" charset="-122"/>
              </a:rPr>
              <a:t>支持</a:t>
            </a:r>
            <a:r>
              <a:rPr lang="zh-CN" altLang="en-US" sz="2800" b="1" dirty="0">
                <a:latin typeface="仓耳玄三M W05" panose="02020400000000000000" pitchFamily="18" charset="-122"/>
                <a:ea typeface="仓耳玄三M W05" panose="02020400000000000000" pitchFamily="18" charset="-122"/>
              </a:rPr>
              <a:t>共享中断时删除中断（共享、非共享）</a:t>
            </a:r>
          </a:p>
        </p:txBody>
      </p:sp>
      <p:pic>
        <p:nvPicPr>
          <p:cNvPr id="8" name="图片 7">
            <a:extLst>
              <a:ext uri="{FF2B5EF4-FFF2-40B4-BE49-F238E27FC236}">
                <a16:creationId xmlns:a16="http://schemas.microsoft.com/office/drawing/2014/main" id="{CDA0D281-9550-B3C1-2A1C-CFDE060851EA}"/>
              </a:ext>
            </a:extLst>
          </p:cNvPr>
          <p:cNvPicPr>
            <a:picLocks noChangeAspect="1"/>
          </p:cNvPicPr>
          <p:nvPr/>
        </p:nvPicPr>
        <p:blipFill>
          <a:blip r:embed="rId3"/>
          <a:stretch>
            <a:fillRect/>
          </a:stretch>
        </p:blipFill>
        <p:spPr>
          <a:xfrm>
            <a:off x="287994" y="1428040"/>
            <a:ext cx="6838020" cy="3746138"/>
          </a:xfrm>
          <a:prstGeom prst="rect">
            <a:avLst/>
          </a:prstGeom>
        </p:spPr>
      </p:pic>
      <p:pic>
        <p:nvPicPr>
          <p:cNvPr id="18" name="图形 17" descr="v 形箭头">
            <a:extLst>
              <a:ext uri="{FF2B5EF4-FFF2-40B4-BE49-F238E27FC236}">
                <a16:creationId xmlns:a16="http://schemas.microsoft.com/office/drawing/2014/main" id="{3D3AE4CA-3B6E-BBE4-0AB2-B0FFAF6386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28393" y="1502285"/>
            <a:ext cx="550906" cy="327991"/>
          </a:xfrm>
          <a:prstGeom prst="rect">
            <a:avLst/>
          </a:prstGeom>
        </p:spPr>
      </p:pic>
      <p:pic>
        <p:nvPicPr>
          <p:cNvPr id="15" name="图形 14" descr="v 形箭头">
            <a:extLst>
              <a:ext uri="{FF2B5EF4-FFF2-40B4-BE49-F238E27FC236}">
                <a16:creationId xmlns:a16="http://schemas.microsoft.com/office/drawing/2014/main" id="{3842AD1E-FE2F-7DF9-4CE6-6967DF37B0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9776" y="2882515"/>
            <a:ext cx="550906" cy="327991"/>
          </a:xfrm>
          <a:prstGeom prst="rect">
            <a:avLst/>
          </a:prstGeom>
        </p:spPr>
      </p:pic>
      <p:pic>
        <p:nvPicPr>
          <p:cNvPr id="12" name="图形 11" descr="v 形箭头">
            <a:extLst>
              <a:ext uri="{FF2B5EF4-FFF2-40B4-BE49-F238E27FC236}">
                <a16:creationId xmlns:a16="http://schemas.microsoft.com/office/drawing/2014/main" id="{D95E9DE1-46C7-FF7F-BDDA-5941024F45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2232" y="4210721"/>
            <a:ext cx="550906" cy="327991"/>
          </a:xfrm>
          <a:prstGeom prst="rect">
            <a:avLst/>
          </a:prstGeom>
        </p:spPr>
      </p:pic>
      <p:sp>
        <p:nvSpPr>
          <p:cNvPr id="19" name="标注: 弯曲线形 18">
            <a:extLst>
              <a:ext uri="{FF2B5EF4-FFF2-40B4-BE49-F238E27FC236}">
                <a16:creationId xmlns:a16="http://schemas.microsoft.com/office/drawing/2014/main" id="{B3A57200-10B5-D954-3EEF-F4CF29AEAB97}"/>
              </a:ext>
            </a:extLst>
          </p:cNvPr>
          <p:cNvSpPr/>
          <p:nvPr/>
        </p:nvSpPr>
        <p:spPr>
          <a:xfrm>
            <a:off x="7596968" y="1545138"/>
            <a:ext cx="4307038" cy="955689"/>
          </a:xfrm>
          <a:prstGeom prst="borderCallout2">
            <a:avLst>
              <a:gd name="adj1" fmla="val 26668"/>
              <a:gd name="adj2" fmla="val 598"/>
              <a:gd name="adj3" fmla="val 18750"/>
              <a:gd name="adj4" fmla="val -16667"/>
              <a:gd name="adj5" fmla="val 9562"/>
              <a:gd name="adj6" fmla="val -671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中断程序信息链表上的设备节点遍历完毕，没有匹配到设备节点，则返回错误</a:t>
            </a:r>
          </a:p>
        </p:txBody>
      </p:sp>
      <p:sp>
        <p:nvSpPr>
          <p:cNvPr id="23" name="标注: 弯曲线形 22">
            <a:extLst>
              <a:ext uri="{FF2B5EF4-FFF2-40B4-BE49-F238E27FC236}">
                <a16:creationId xmlns:a16="http://schemas.microsoft.com/office/drawing/2014/main" id="{69E825EC-DAB8-8042-0819-C8AC84C3D0B1}"/>
              </a:ext>
            </a:extLst>
          </p:cNvPr>
          <p:cNvSpPr/>
          <p:nvPr/>
        </p:nvSpPr>
        <p:spPr>
          <a:xfrm>
            <a:off x="8296413" y="3210506"/>
            <a:ext cx="3607593" cy="785835"/>
          </a:xfrm>
          <a:prstGeom prst="borderCallout2">
            <a:avLst>
              <a:gd name="adj1" fmla="val 26775"/>
              <a:gd name="adj2" fmla="val 582"/>
              <a:gd name="adj3" fmla="val -33411"/>
              <a:gd name="adj4" fmla="val -20687"/>
              <a:gd name="adj5" fmla="val -17503"/>
              <a:gd name="adj6" fmla="val -361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若删除设备节点后，只有一个头结点，则将共享模式改为非共享</a:t>
            </a:r>
          </a:p>
        </p:txBody>
      </p:sp>
      <p:sp>
        <p:nvSpPr>
          <p:cNvPr id="24" name="标注: 弯曲线形 23">
            <a:extLst>
              <a:ext uri="{FF2B5EF4-FFF2-40B4-BE49-F238E27FC236}">
                <a16:creationId xmlns:a16="http://schemas.microsoft.com/office/drawing/2014/main" id="{7D1F0EDC-C441-B428-6528-3C07CCC44132}"/>
              </a:ext>
            </a:extLst>
          </p:cNvPr>
          <p:cNvSpPr/>
          <p:nvPr/>
        </p:nvSpPr>
        <p:spPr>
          <a:xfrm>
            <a:off x="6095999" y="4945874"/>
            <a:ext cx="1797269" cy="746573"/>
          </a:xfrm>
          <a:prstGeom prst="borderCallout2">
            <a:avLst>
              <a:gd name="adj1" fmla="val 18750"/>
              <a:gd name="adj2" fmla="val -8333"/>
              <a:gd name="adj3" fmla="val 18750"/>
              <a:gd name="adj4" fmla="val -16667"/>
              <a:gd name="adj5" fmla="val -69108"/>
              <a:gd name="adj6" fmla="val -94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释放自旋锁</a:t>
            </a:r>
          </a:p>
        </p:txBody>
      </p:sp>
    </p:spTree>
    <p:extLst>
      <p:ext uri="{BB962C8B-B14F-4D97-AF65-F5344CB8AC3E}">
        <p14:creationId xmlns:p14="http://schemas.microsoft.com/office/powerpoint/2010/main" val="1780881860"/>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par>
                          <p:cTn id="30" fill="hold">
                            <p:stCondLst>
                              <p:cond delay="3750"/>
                            </p:stCondLst>
                            <p:childTnLst>
                              <p:par>
                                <p:cTn id="31" presetID="22" presetClass="entr" presetSubtype="8"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00568" y="154139"/>
            <a:ext cx="4485730" cy="584775"/>
          </a:xfrm>
          <a:prstGeom prst="rect">
            <a:avLst/>
          </a:prstGeom>
          <a:noFill/>
        </p:spPr>
        <p:txBody>
          <a:bodyPr wrap="square">
            <a:spAutoFit/>
          </a:bodyPr>
          <a:lstStyle/>
          <a:p>
            <a:pPr algn="ct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3.</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中断删除（</a:t>
            </a:r>
            <a:r>
              <a:rPr lang="en-US" altLang="zh-CN" sz="3200" spc="600" dirty="0">
                <a:solidFill>
                  <a:srgbClr val="202F41"/>
                </a:solidFill>
                <a:latin typeface="仓耳玄三M W05" panose="02020400000000000000" pitchFamily="18" charset="-122"/>
                <a:ea typeface="仓耳玄三M W05" panose="02020400000000000000" pitchFamily="18" charset="-122"/>
                <a:sym typeface="+mn-lt"/>
              </a:rPr>
              <a:t>2</a:t>
            </a: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7" name="文本框 16">
            <a:extLst>
              <a:ext uri="{FF2B5EF4-FFF2-40B4-BE49-F238E27FC236}">
                <a16:creationId xmlns:a16="http://schemas.microsoft.com/office/drawing/2014/main" id="{0285C1A4-5F99-470D-9BA7-61E61D4CF377}"/>
              </a:ext>
            </a:extLst>
          </p:cNvPr>
          <p:cNvSpPr txBox="1"/>
          <p:nvPr/>
        </p:nvSpPr>
        <p:spPr>
          <a:xfrm>
            <a:off x="4063352" y="277249"/>
            <a:ext cx="6204661" cy="461665"/>
          </a:xfrm>
          <a:prstGeom prst="rect">
            <a:avLst/>
          </a:prstGeom>
          <a:noFill/>
        </p:spPr>
        <p:txBody>
          <a:bodyPr wrap="square">
            <a:spAutoFit/>
          </a:bodyPr>
          <a:lstStyle>
            <a:defPPr>
              <a:defRPr lang="zh-CN"/>
            </a:defPPr>
            <a:lvl1pPr algn="ctr">
              <a:defRPr sz="1400" spc="200">
                <a:latin typeface="仓耳玄三M W05" panose="02020400000000000000" pitchFamily="18" charset="-122"/>
                <a:ea typeface="仓耳玄三M W05" panose="02020400000000000000" pitchFamily="18" charset="-122"/>
              </a:defRPr>
            </a:lvl1pPr>
          </a:lstStyle>
          <a:p>
            <a:pPr algn="l"/>
            <a:r>
              <a:rPr lang="en-US" altLang="zh-CN" sz="2400" dirty="0"/>
              <a:t>kernel\base\include\</a:t>
            </a:r>
            <a:r>
              <a:rPr lang="en-US" altLang="zh-CN" sz="2400" dirty="0" err="1"/>
              <a:t>los_hwi.c</a:t>
            </a:r>
            <a:endParaRPr lang="zh-CN" altLang="en-US" sz="2400" spc="0" dirty="0"/>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sp>
        <p:nvSpPr>
          <p:cNvPr id="16" name="矩形: 圆角 15">
            <a:extLst>
              <a:ext uri="{FF2B5EF4-FFF2-40B4-BE49-F238E27FC236}">
                <a16:creationId xmlns:a16="http://schemas.microsoft.com/office/drawing/2014/main" id="{4A12A3C1-80AD-4A73-988A-BE5116827595}"/>
              </a:ext>
            </a:extLst>
          </p:cNvPr>
          <p:cNvSpPr/>
          <p:nvPr/>
        </p:nvSpPr>
        <p:spPr>
          <a:xfrm>
            <a:off x="4912166" y="916534"/>
            <a:ext cx="1033882" cy="461666"/>
          </a:xfrm>
          <a:prstGeom prst="roundRect">
            <a:avLst>
              <a:gd name="adj" fmla="val 8272"/>
            </a:avLst>
          </a:prstGeom>
          <a:solidFill>
            <a:srgbClr val="2F4768"/>
          </a:solidFill>
          <a:ln>
            <a:noFill/>
          </a:ln>
          <a:effectLst>
            <a:outerShdw blurRad="215900" dist="381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仓耳玄三M W05" panose="02020400000000000000" pitchFamily="18" charset="-122"/>
                <a:ea typeface="仓耳玄三M W05" panose="02020400000000000000" pitchFamily="18" charset="-122"/>
              </a:rPr>
              <a:t>作用</a:t>
            </a:r>
          </a:p>
        </p:txBody>
      </p:sp>
      <p:sp>
        <p:nvSpPr>
          <p:cNvPr id="27" name="文本框 26">
            <a:extLst>
              <a:ext uri="{FF2B5EF4-FFF2-40B4-BE49-F238E27FC236}">
                <a16:creationId xmlns:a16="http://schemas.microsoft.com/office/drawing/2014/main" id="{09222C79-7A0B-ED8F-D9BA-E4FCFFE20908}"/>
              </a:ext>
            </a:extLst>
          </p:cNvPr>
          <p:cNvSpPr txBox="1"/>
          <p:nvPr/>
        </p:nvSpPr>
        <p:spPr>
          <a:xfrm>
            <a:off x="47771" y="862610"/>
            <a:ext cx="6524618" cy="569515"/>
          </a:xfrm>
          <a:prstGeom prst="rect">
            <a:avLst/>
          </a:prstGeom>
        </p:spPr>
        <p:txBody>
          <a:bodyPr vert="horz" lIns="91440" tIns="45720" rIns="91440" bIns="4572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b="1" dirty="0"/>
              <a:t>UINT32 </a:t>
            </a:r>
            <a:r>
              <a:rPr lang="en-US" altLang="zh-CN" b="1" dirty="0" err="1"/>
              <a:t>OsHwiDelNoShared</a:t>
            </a:r>
            <a:r>
              <a:rPr lang="en-US" altLang="zh-CN" b="1" dirty="0"/>
              <a:t>()</a:t>
            </a:r>
          </a:p>
        </p:txBody>
      </p:sp>
      <p:sp>
        <p:nvSpPr>
          <p:cNvPr id="2" name="文本框 1">
            <a:extLst>
              <a:ext uri="{FF2B5EF4-FFF2-40B4-BE49-F238E27FC236}">
                <a16:creationId xmlns:a16="http://schemas.microsoft.com/office/drawing/2014/main" id="{C95A200A-151E-F7D2-61B5-457FB9060F48}"/>
              </a:ext>
            </a:extLst>
          </p:cNvPr>
          <p:cNvSpPr txBox="1"/>
          <p:nvPr/>
        </p:nvSpPr>
        <p:spPr>
          <a:xfrm>
            <a:off x="6007643" y="927546"/>
            <a:ext cx="6589151"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2800" b="1" dirty="0">
                <a:solidFill>
                  <a:srgbClr val="FF0000"/>
                </a:solidFill>
                <a:latin typeface="仓耳玄三M W05" panose="02020400000000000000" pitchFamily="18" charset="-122"/>
                <a:ea typeface="仓耳玄三M W05" panose="02020400000000000000" pitchFamily="18" charset="-122"/>
              </a:rPr>
              <a:t>不支持</a:t>
            </a:r>
            <a:r>
              <a:rPr lang="zh-CN" altLang="en-US" sz="2800" b="1" dirty="0">
                <a:latin typeface="仓耳玄三M W05" panose="02020400000000000000" pitchFamily="18" charset="-122"/>
                <a:ea typeface="仓耳玄三M W05" panose="02020400000000000000" pitchFamily="18" charset="-122"/>
              </a:rPr>
              <a:t>共享中断时删除中断（非共享）</a:t>
            </a:r>
          </a:p>
        </p:txBody>
      </p:sp>
      <p:pic>
        <p:nvPicPr>
          <p:cNvPr id="8" name="图片 7">
            <a:extLst>
              <a:ext uri="{FF2B5EF4-FFF2-40B4-BE49-F238E27FC236}">
                <a16:creationId xmlns:a16="http://schemas.microsoft.com/office/drawing/2014/main" id="{6269EDFB-8CFA-7DCA-2145-9DF5E35A81C5}"/>
              </a:ext>
            </a:extLst>
          </p:cNvPr>
          <p:cNvPicPr>
            <a:picLocks noChangeAspect="1"/>
          </p:cNvPicPr>
          <p:nvPr/>
        </p:nvPicPr>
        <p:blipFill>
          <a:blip r:embed="rId3"/>
          <a:stretch>
            <a:fillRect/>
          </a:stretch>
        </p:blipFill>
        <p:spPr>
          <a:xfrm>
            <a:off x="254353" y="1468166"/>
            <a:ext cx="11683292" cy="3921665"/>
          </a:xfrm>
          <a:prstGeom prst="rect">
            <a:avLst/>
          </a:prstGeom>
        </p:spPr>
      </p:pic>
    </p:spTree>
    <p:extLst>
      <p:ext uri="{BB962C8B-B14F-4D97-AF65-F5344CB8AC3E}">
        <p14:creationId xmlns:p14="http://schemas.microsoft.com/office/powerpoint/2010/main" val="967231381"/>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750"/>
                                        <p:tgtEl>
                                          <p:spTgt spid="17"/>
                                        </p:tgtEl>
                                      </p:cBhvr>
                                    </p:animEffect>
                                  </p:childTnLst>
                                </p:cTn>
                              </p:par>
                            </p:childTnLst>
                          </p:cTn>
                        </p:par>
                        <p:par>
                          <p:cTn id="14" fill="hold">
                            <p:stCondLst>
                              <p:cond delay="1500"/>
                            </p:stCondLst>
                            <p:childTnLst>
                              <p:par>
                                <p:cTn id="15" presetID="22" presetClass="entr" presetSubtype="8"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750"/>
                                        <p:tgtEl>
                                          <p:spTgt spid="10"/>
                                        </p:tgtEl>
                                      </p:cBhvr>
                                    </p:animEffect>
                                  </p:childTnLst>
                                </p:cTn>
                              </p:par>
                            </p:childTnLst>
                          </p:cTn>
                        </p:par>
                        <p:par>
                          <p:cTn id="18" fill="hold">
                            <p:stCondLst>
                              <p:cond delay="2250"/>
                            </p:stCondLst>
                            <p:childTnLst>
                              <p:par>
                                <p:cTn id="19" presetID="53"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750" fill="hold"/>
                                        <p:tgtEl>
                                          <p:spTgt spid="16"/>
                                        </p:tgtEl>
                                        <p:attrNameLst>
                                          <p:attrName>ppt_w</p:attrName>
                                        </p:attrNameLst>
                                      </p:cBhvr>
                                      <p:tavLst>
                                        <p:tav tm="0">
                                          <p:val>
                                            <p:fltVal val="0"/>
                                          </p:val>
                                        </p:tav>
                                        <p:tav tm="100000">
                                          <p:val>
                                            <p:strVal val="#ppt_w"/>
                                          </p:val>
                                        </p:tav>
                                      </p:tavLst>
                                    </p:anim>
                                    <p:anim calcmode="lin" valueType="num">
                                      <p:cBhvr>
                                        <p:cTn id="22" dur="750" fill="hold"/>
                                        <p:tgtEl>
                                          <p:spTgt spid="16"/>
                                        </p:tgtEl>
                                        <p:attrNameLst>
                                          <p:attrName>ppt_h</p:attrName>
                                        </p:attrNameLst>
                                      </p:cBhvr>
                                      <p:tavLst>
                                        <p:tav tm="0">
                                          <p:val>
                                            <p:fltVal val="0"/>
                                          </p:val>
                                        </p:tav>
                                        <p:tav tm="100000">
                                          <p:val>
                                            <p:strVal val="#ppt_h"/>
                                          </p:val>
                                        </p:tav>
                                      </p:tavLst>
                                    </p:anim>
                                    <p:animEffect transition="in" filter="fade">
                                      <p:cBhvr>
                                        <p:cTn id="23" dur="750"/>
                                        <p:tgtEl>
                                          <p:spTgt spid="16"/>
                                        </p:tgtEl>
                                      </p:cBhvr>
                                    </p:animEffect>
                                  </p:childTnLst>
                                </p:cTn>
                              </p:par>
                            </p:childTnLst>
                          </p:cTn>
                        </p:par>
                        <p:par>
                          <p:cTn id="24" fill="hold">
                            <p:stCondLst>
                              <p:cond delay="3000"/>
                            </p:stCondLst>
                            <p:childTnLst>
                              <p:par>
                                <p:cTn id="25" presetID="53" presetClass="entr" presetSubtype="16"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childTnLst>
                          </p:cTn>
                        </p:par>
                        <p:par>
                          <p:cTn id="30" fill="hold">
                            <p:stCondLst>
                              <p:cond delay="3750"/>
                            </p:stCondLst>
                            <p:childTnLst>
                              <p:par>
                                <p:cTn id="31" presetID="22" presetClass="entr" presetSubtype="8"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P spid="10" grpId="0"/>
      <p:bldP spid="16" grpId="0" animBg="1"/>
      <p:bldP spid="27" grpId="0"/>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2A040D7-B505-B4E7-A429-29C9FA75D6DE}"/>
              </a:ext>
            </a:extLst>
          </p:cNvPr>
          <p:cNvSpPr txBox="1"/>
          <p:nvPr/>
        </p:nvSpPr>
        <p:spPr>
          <a:xfrm>
            <a:off x="3628723" y="4125814"/>
            <a:ext cx="4934551" cy="412934"/>
          </a:xfrm>
          <a:prstGeom prst="rect">
            <a:avLst/>
          </a:prstGeom>
          <a:noFill/>
        </p:spPr>
        <p:txBody>
          <a:bodyPr wrap="square">
            <a:spAutoFit/>
          </a:bodyPr>
          <a:lstStyle>
            <a:defPPr>
              <a:defRPr lang="zh-CN"/>
            </a:defPPr>
            <a:lvl1pPr>
              <a:defRPr sz="1400">
                <a:solidFill>
                  <a:schemeClr val="tx1">
                    <a:lumMod val="75000"/>
                    <a:lumOff val="25000"/>
                  </a:schemeClr>
                </a:solidFill>
                <a:latin typeface="仓耳玄三M W05" panose="02020400000000000000" pitchFamily="18" charset="-122"/>
                <a:ea typeface="仓耳玄三M W05" panose="02020400000000000000" pitchFamily="18" charset="-122"/>
              </a:defRPr>
            </a:lvl1pPr>
          </a:lstStyle>
          <a:p>
            <a:pPr algn="ctr">
              <a:lnSpc>
                <a:spcPts val="2500"/>
              </a:lnSpc>
            </a:pPr>
            <a:r>
              <a:rPr lang="zh-CN" altLang="en-US" sz="2400" dirty="0">
                <a:latin typeface="华文中宋" panose="02010600040101010101" pitchFamily="2" charset="-122"/>
                <a:ea typeface="华文中宋" panose="02010600040101010101" pitchFamily="2" charset="-122"/>
              </a:rPr>
              <a:t>陈   子   涵、贺   佳   佳</a:t>
            </a:r>
          </a:p>
        </p:txBody>
      </p:sp>
      <p:sp>
        <p:nvSpPr>
          <p:cNvPr id="2" name="Rectangle 24">
            <a:extLst>
              <a:ext uri="{FF2B5EF4-FFF2-40B4-BE49-F238E27FC236}">
                <a16:creationId xmlns:a16="http://schemas.microsoft.com/office/drawing/2014/main" id="{D0F4DF93-6576-EBAC-04FC-6A819085E5B0}"/>
              </a:ext>
            </a:extLst>
          </p:cNvPr>
          <p:cNvSpPr/>
          <p:nvPr/>
        </p:nvSpPr>
        <p:spPr>
          <a:xfrm>
            <a:off x="1845271" y="2780928"/>
            <a:ext cx="1183469" cy="1045574"/>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 name="TextBox 25">
            <a:extLst>
              <a:ext uri="{FF2B5EF4-FFF2-40B4-BE49-F238E27FC236}">
                <a16:creationId xmlns:a16="http://schemas.microsoft.com/office/drawing/2014/main" id="{5BC79198-BC62-BDA2-F204-E152452C51A5}"/>
              </a:ext>
            </a:extLst>
          </p:cNvPr>
          <p:cNvSpPr txBox="1"/>
          <p:nvPr/>
        </p:nvSpPr>
        <p:spPr>
          <a:xfrm>
            <a:off x="2052720" y="3011327"/>
            <a:ext cx="853558"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600" dirty="0">
                <a:solidFill>
                  <a:schemeClr val="bg1"/>
                </a:solidFill>
                <a:latin typeface="Arial Black"/>
              </a:rPr>
              <a:t>04</a:t>
            </a:r>
            <a:endParaRPr lang="zh-CN" sz="3600" dirty="0">
              <a:solidFill>
                <a:schemeClr val="bg1"/>
              </a:solidFill>
              <a:latin typeface="Arial Black"/>
            </a:endParaRPr>
          </a:p>
        </p:txBody>
      </p:sp>
      <p:sp>
        <p:nvSpPr>
          <p:cNvPr id="5" name="Rectangle 26">
            <a:extLst>
              <a:ext uri="{FF2B5EF4-FFF2-40B4-BE49-F238E27FC236}">
                <a16:creationId xmlns:a16="http://schemas.microsoft.com/office/drawing/2014/main" id="{63EADAF9-7EEE-9FEA-8F5E-E074A2C41EDF}"/>
              </a:ext>
            </a:extLst>
          </p:cNvPr>
          <p:cNvSpPr/>
          <p:nvPr/>
        </p:nvSpPr>
        <p:spPr>
          <a:xfrm>
            <a:off x="4009790" y="2780877"/>
            <a:ext cx="5029375" cy="1045625"/>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7" name="TextBox 27">
            <a:extLst>
              <a:ext uri="{FF2B5EF4-FFF2-40B4-BE49-F238E27FC236}">
                <a16:creationId xmlns:a16="http://schemas.microsoft.com/office/drawing/2014/main" id="{133B3EC5-2110-5216-4C5E-D82D83A0F1CB}"/>
              </a:ext>
            </a:extLst>
          </p:cNvPr>
          <p:cNvSpPr txBox="1"/>
          <p:nvPr/>
        </p:nvSpPr>
        <p:spPr>
          <a:xfrm>
            <a:off x="4395332" y="2970557"/>
            <a:ext cx="3916552"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3600" b="1" dirty="0">
                <a:solidFill>
                  <a:schemeClr val="bg1"/>
                </a:solidFill>
                <a:latin typeface="微软雅黑"/>
                <a:ea typeface="微软雅黑"/>
              </a:rPr>
              <a:t>中断处理过程</a:t>
            </a:r>
            <a:endParaRPr lang="zh-CN" sz="3600" b="1" dirty="0">
              <a:solidFill>
                <a:schemeClr val="bg1"/>
              </a:solidFill>
              <a:latin typeface="微软雅黑"/>
              <a:ea typeface="微软雅黑"/>
            </a:endParaRPr>
          </a:p>
        </p:txBody>
      </p:sp>
    </p:spTree>
    <p:extLst>
      <p:ext uri="{BB962C8B-B14F-4D97-AF65-F5344CB8AC3E}">
        <p14:creationId xmlns:p14="http://schemas.microsoft.com/office/powerpoint/2010/main" val="3743488131"/>
      </p:ext>
    </p:extLst>
  </p:cSld>
  <p:clrMapOvr>
    <a:masterClrMapping/>
  </p:clrMapOvr>
  <mc:AlternateContent xmlns:mc="http://schemas.openxmlformats.org/markup-compatibility/2006" xmlns:p14="http://schemas.microsoft.com/office/powerpoint/2010/main">
    <mc:Choice Requires="p14">
      <p:transition spd="slow" p14:dur="1750" advClick="0" advTm="0">
        <p14:flip dir="r"/>
      </p:transition>
    </mc:Choice>
    <mc:Fallback xmlns="">
      <p:transition spd="slow"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805075" y="2238519"/>
            <a:ext cx="7589339"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中断系统软件处理流程</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pic>
        <p:nvPicPr>
          <p:cNvPr id="3" name="图片 2">
            <a:extLst>
              <a:ext uri="{FF2B5EF4-FFF2-40B4-BE49-F238E27FC236}">
                <a16:creationId xmlns:a16="http://schemas.microsoft.com/office/drawing/2014/main" id="{022B9BC0-B7CC-31FB-FE08-23CE7DC65687}"/>
              </a:ext>
            </a:extLst>
          </p:cNvPr>
          <p:cNvPicPr>
            <a:picLocks noChangeAspect="1"/>
          </p:cNvPicPr>
          <p:nvPr/>
        </p:nvPicPr>
        <p:blipFill>
          <a:blip r:embed="rId3"/>
          <a:stretch>
            <a:fillRect/>
          </a:stretch>
        </p:blipFill>
        <p:spPr>
          <a:xfrm>
            <a:off x="6459042" y="1048146"/>
            <a:ext cx="4384780" cy="4850320"/>
          </a:xfrm>
          <a:prstGeom prst="rect">
            <a:avLst/>
          </a:prstGeom>
        </p:spPr>
      </p:pic>
    </p:spTree>
    <p:extLst>
      <p:ext uri="{BB962C8B-B14F-4D97-AF65-F5344CB8AC3E}">
        <p14:creationId xmlns:p14="http://schemas.microsoft.com/office/powerpoint/2010/main" val="2302665498"/>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22" presetClass="entr" presetSubtype="8"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656966" y="173636"/>
            <a:ext cx="7589339" cy="584775"/>
          </a:xfrm>
          <a:prstGeom prst="rect">
            <a:avLst/>
          </a:prstGeom>
          <a:noFill/>
        </p:spPr>
        <p:txBody>
          <a:bodyPr wrap="square">
            <a:spAutoFit/>
          </a:bodyPr>
          <a:lstStyle/>
          <a:p>
            <a:pPr algn="ctr"/>
            <a:r>
              <a:rPr lang="zh-CN" altLang="en-US" sz="3200" spc="600" dirty="0">
                <a:solidFill>
                  <a:srgbClr val="202F41"/>
                </a:solidFill>
                <a:latin typeface="仓耳玄三M W05" panose="02020400000000000000" pitchFamily="18" charset="-122"/>
                <a:ea typeface="仓耳玄三M W05" panose="02020400000000000000" pitchFamily="18" charset="-122"/>
                <a:sym typeface="+mn-lt"/>
              </a:rPr>
              <a:t>中断系统软件处理流程示例</a:t>
            </a:r>
            <a:endParaRPr lang="es-ES" sz="32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pic>
        <p:nvPicPr>
          <p:cNvPr id="3" name="图片 2">
            <a:extLst>
              <a:ext uri="{FF2B5EF4-FFF2-40B4-BE49-F238E27FC236}">
                <a16:creationId xmlns:a16="http://schemas.microsoft.com/office/drawing/2014/main" id="{E97B9045-375A-4D5F-6BD8-8482EEA9B28C}"/>
              </a:ext>
            </a:extLst>
          </p:cNvPr>
          <p:cNvPicPr>
            <a:picLocks noChangeAspect="1"/>
          </p:cNvPicPr>
          <p:nvPr/>
        </p:nvPicPr>
        <p:blipFill>
          <a:blip r:embed="rId3"/>
          <a:stretch>
            <a:fillRect/>
          </a:stretch>
        </p:blipFill>
        <p:spPr>
          <a:xfrm>
            <a:off x="5858167" y="916534"/>
            <a:ext cx="5862073" cy="4954576"/>
          </a:xfrm>
          <a:prstGeom prst="rect">
            <a:avLst/>
          </a:prstGeom>
        </p:spPr>
      </p:pic>
      <p:sp>
        <p:nvSpPr>
          <p:cNvPr id="4" name="文本框 3">
            <a:extLst>
              <a:ext uri="{FF2B5EF4-FFF2-40B4-BE49-F238E27FC236}">
                <a16:creationId xmlns:a16="http://schemas.microsoft.com/office/drawing/2014/main" id="{5C3195CA-8F62-0B9D-C0C9-2EB72659697D}"/>
              </a:ext>
            </a:extLst>
          </p:cNvPr>
          <p:cNvSpPr txBox="1"/>
          <p:nvPr/>
        </p:nvSpPr>
        <p:spPr>
          <a:xfrm>
            <a:off x="75132" y="851598"/>
            <a:ext cx="5695111" cy="5909310"/>
          </a:xfrm>
          <a:prstGeom prst="rect">
            <a:avLst/>
          </a:prstGeom>
          <a:noFill/>
        </p:spPr>
        <p:txBody>
          <a:bodyPr wrap="square" rtlCol="0">
            <a:spAutoFit/>
          </a:bodyPr>
          <a:lstStyle/>
          <a:p>
            <a:r>
              <a:rPr lang="zh-CN" altLang="en-US" dirty="0"/>
              <a:t>系统堆栈中存储：</a:t>
            </a:r>
            <a:endParaRPr lang="en-US" altLang="zh-CN" dirty="0"/>
          </a:p>
          <a:p>
            <a:r>
              <a:rPr lang="en-US" altLang="zh-CN" dirty="0"/>
              <a:t>(1)PSW</a:t>
            </a:r>
            <a:r>
              <a:rPr lang="zh-CN" altLang="en-US" dirty="0"/>
              <a:t>：程序状态寄存器。</a:t>
            </a:r>
            <a:endParaRPr lang="en-US" altLang="zh-CN" dirty="0"/>
          </a:p>
          <a:p>
            <a:r>
              <a:rPr lang="en-US" altLang="zh-CN" dirty="0"/>
              <a:t>(2)PC</a:t>
            </a:r>
            <a:r>
              <a:rPr lang="zh-CN" altLang="en-US" dirty="0"/>
              <a:t>：程序计数器。</a:t>
            </a:r>
            <a:endParaRPr lang="en-US" altLang="zh-CN" dirty="0"/>
          </a:p>
          <a:p>
            <a:endParaRPr lang="en-US" altLang="zh-CN" dirty="0"/>
          </a:p>
          <a:p>
            <a:r>
              <a:rPr lang="en-US" altLang="zh-CN" dirty="0">
                <a:solidFill>
                  <a:srgbClr val="FF0000"/>
                </a:solidFill>
              </a:rPr>
              <a:t>Step1: </a:t>
            </a:r>
            <a:r>
              <a:rPr lang="zh-CN" altLang="en-US" dirty="0"/>
              <a:t>打印机给</a:t>
            </a:r>
            <a:r>
              <a:rPr lang="en-US" altLang="zh-CN" dirty="0"/>
              <a:t>CPU</a:t>
            </a:r>
            <a:r>
              <a:rPr lang="zh-CN" altLang="en-US" dirty="0"/>
              <a:t>发中断信号</a:t>
            </a:r>
            <a:endParaRPr lang="en-US" altLang="zh-CN" dirty="0"/>
          </a:p>
          <a:p>
            <a:r>
              <a:rPr lang="en-US" altLang="zh-CN" dirty="0">
                <a:solidFill>
                  <a:srgbClr val="FF0000"/>
                </a:solidFill>
              </a:rPr>
              <a:t>Step2:</a:t>
            </a:r>
            <a:r>
              <a:rPr lang="zh-CN" altLang="en-US" dirty="0">
                <a:solidFill>
                  <a:srgbClr val="FF0000"/>
                </a:solidFill>
              </a:rPr>
              <a:t> </a:t>
            </a:r>
            <a:r>
              <a:rPr lang="en-US" altLang="zh-CN" dirty="0"/>
              <a:t>CPU</a:t>
            </a:r>
            <a:r>
              <a:rPr lang="zh-CN" altLang="en-US" dirty="0"/>
              <a:t>处理完当前指令后检测到中断，判断出中断来源并向相关设备发送确认信号</a:t>
            </a:r>
            <a:endParaRPr lang="en-US" altLang="zh-CN" dirty="0"/>
          </a:p>
          <a:p>
            <a:r>
              <a:rPr lang="en-US" altLang="zh-CN" dirty="0">
                <a:solidFill>
                  <a:srgbClr val="FF0000"/>
                </a:solidFill>
              </a:rPr>
              <a:t>Step3:</a:t>
            </a:r>
            <a:r>
              <a:rPr lang="zh-CN" altLang="en-US" dirty="0">
                <a:solidFill>
                  <a:srgbClr val="FF0000"/>
                </a:solidFill>
              </a:rPr>
              <a:t> </a:t>
            </a:r>
            <a:r>
              <a:rPr lang="en-US" altLang="zh-CN" dirty="0"/>
              <a:t>CPU</a:t>
            </a:r>
            <a:r>
              <a:rPr lang="zh-CN" altLang="en-US" dirty="0"/>
              <a:t>开始为软件处理中断做准备：处理器状态切换到内核态，再系统栈中保存被中断程序的重要上下文环境，主要是程序计数器</a:t>
            </a:r>
            <a:r>
              <a:rPr lang="en-US" altLang="zh-CN" dirty="0"/>
              <a:t>PC</a:t>
            </a:r>
            <a:r>
              <a:rPr lang="zh-CN" altLang="en-US" dirty="0"/>
              <a:t>，程序状态字</a:t>
            </a:r>
            <a:r>
              <a:rPr lang="en-US" altLang="zh-CN" dirty="0"/>
              <a:t>PSW</a:t>
            </a:r>
            <a:r>
              <a:rPr lang="zh-CN" altLang="en-US" dirty="0"/>
              <a:t>。</a:t>
            </a:r>
            <a:endParaRPr lang="en-US" altLang="zh-CN" dirty="0"/>
          </a:p>
          <a:p>
            <a:r>
              <a:rPr lang="en-US" altLang="zh-CN" dirty="0">
                <a:solidFill>
                  <a:srgbClr val="FF0000"/>
                </a:solidFill>
              </a:rPr>
              <a:t>Step4:</a:t>
            </a:r>
            <a:r>
              <a:rPr lang="zh-CN" altLang="en-US" dirty="0"/>
              <a:t>（硬件）</a:t>
            </a:r>
            <a:r>
              <a:rPr lang="en-US" altLang="zh-CN" dirty="0"/>
              <a:t>CPU</a:t>
            </a:r>
            <a:r>
              <a:rPr lang="zh-CN" altLang="en-US" dirty="0"/>
              <a:t>通过中断码查询中断向量表，获得该中断相关的处理程序的入口地址，并将</a:t>
            </a:r>
            <a:r>
              <a:rPr lang="en-US" altLang="zh-CN" dirty="0"/>
              <a:t>PC</a:t>
            </a:r>
            <a:r>
              <a:rPr lang="zh-CN" altLang="en-US" dirty="0"/>
              <a:t>设置为该地址，新的指令周期开始时，</a:t>
            </a:r>
            <a:r>
              <a:rPr lang="en-US" altLang="zh-CN" dirty="0"/>
              <a:t>CPU</a:t>
            </a:r>
            <a:r>
              <a:rPr lang="zh-CN" altLang="en-US" dirty="0"/>
              <a:t>控制转移到中断处理程序。</a:t>
            </a:r>
            <a:endParaRPr lang="en-US" altLang="zh-CN" dirty="0"/>
          </a:p>
          <a:p>
            <a:r>
              <a:rPr lang="en-US" altLang="zh-CN" dirty="0">
                <a:solidFill>
                  <a:srgbClr val="FF0000"/>
                </a:solidFill>
              </a:rPr>
              <a:t>Step5:</a:t>
            </a:r>
            <a:r>
              <a:rPr lang="zh-CN" altLang="en-US" dirty="0"/>
              <a:t>（软件）中断处理程序开始工作，在系统栈中保存现场信息，检查</a:t>
            </a:r>
            <a:r>
              <a:rPr lang="en-US" altLang="zh-CN" dirty="0"/>
              <a:t>IO</a:t>
            </a:r>
            <a:r>
              <a:rPr lang="zh-CN" altLang="en-US" dirty="0"/>
              <a:t>设备的状态信息，操作</a:t>
            </a:r>
            <a:r>
              <a:rPr lang="en-US" altLang="zh-CN" dirty="0"/>
              <a:t>IO</a:t>
            </a:r>
            <a:r>
              <a:rPr lang="zh-CN" altLang="en-US" dirty="0"/>
              <a:t>设备或者在设备和内存之间传输数据等</a:t>
            </a:r>
            <a:endParaRPr lang="en-US" altLang="zh-CN" dirty="0"/>
          </a:p>
          <a:p>
            <a:r>
              <a:rPr lang="en-US" altLang="zh-CN" dirty="0">
                <a:solidFill>
                  <a:srgbClr val="FF0000"/>
                </a:solidFill>
              </a:rPr>
              <a:t>Step6:</a:t>
            </a:r>
            <a:r>
              <a:rPr lang="zh-CN" altLang="en-US" dirty="0"/>
              <a:t>（硬件）中断处理结束时，</a:t>
            </a:r>
            <a:r>
              <a:rPr lang="en-US" altLang="zh-CN" dirty="0"/>
              <a:t>CPU</a:t>
            </a:r>
            <a:r>
              <a:rPr lang="zh-CN" altLang="en-US" dirty="0"/>
              <a:t>检测到中断返回指令，从系统栈中恢复被中断程序的上下文环境，</a:t>
            </a:r>
            <a:r>
              <a:rPr lang="en-US" altLang="zh-CN" dirty="0"/>
              <a:t>CPU</a:t>
            </a:r>
            <a:r>
              <a:rPr lang="zh-CN" altLang="en-US" dirty="0"/>
              <a:t>状态恢复为原来的状态，</a:t>
            </a:r>
            <a:r>
              <a:rPr lang="en-US" altLang="zh-CN" dirty="0"/>
              <a:t>PSW</a:t>
            </a:r>
            <a:r>
              <a:rPr lang="zh-CN" altLang="en-US" dirty="0"/>
              <a:t>和</a:t>
            </a:r>
            <a:r>
              <a:rPr lang="en-US" altLang="zh-CN" dirty="0"/>
              <a:t>PC</a:t>
            </a:r>
            <a:r>
              <a:rPr lang="zh-CN" altLang="en-US" dirty="0"/>
              <a:t>恢复为中断前的值，</a:t>
            </a:r>
            <a:r>
              <a:rPr lang="en-US" altLang="zh-CN" dirty="0"/>
              <a:t>CPU</a:t>
            </a:r>
            <a:r>
              <a:rPr lang="zh-CN" altLang="en-US" dirty="0"/>
              <a:t>开始一个新的指令周期。</a:t>
            </a:r>
          </a:p>
        </p:txBody>
      </p:sp>
    </p:spTree>
    <p:extLst>
      <p:ext uri="{BB962C8B-B14F-4D97-AF65-F5344CB8AC3E}">
        <p14:creationId xmlns:p14="http://schemas.microsoft.com/office/powerpoint/2010/main" val="2599836790"/>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22" presetClass="entr" presetSubtype="8"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EC64E265-1411-B967-D3D9-6B826942AA03}"/>
              </a:ext>
            </a:extLst>
          </p:cNvPr>
          <p:cNvSpPr>
            <a:spLocks noChangeArrowheads="1"/>
          </p:cNvSpPr>
          <p:nvPr/>
        </p:nvSpPr>
        <p:spPr bwMode="auto">
          <a:xfrm>
            <a:off x="663575" y="2351782"/>
            <a:ext cx="11184408" cy="2154436"/>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800" b="0" i="0" u="none" strike="noStrike" cap="none" normalizeH="0" baseline="0" dirty="0">
                <a:ln>
                  <a:noFill/>
                </a:ln>
                <a:solidFill>
                  <a:schemeClr val="bg1"/>
                </a:solidFill>
                <a:effectLst/>
                <a:latin typeface="Arial Unicode MS"/>
                <a:ea typeface="source-code-pro"/>
              </a:rPr>
              <a:t>OsIrqHandler</a:t>
            </a:r>
            <a:r>
              <a:rPr kumimoji="0" lang="zh-CN" altLang="zh-CN" sz="2800" b="0" i="0" u="none" strike="noStrike" cap="none" normalizeH="0" baseline="0" dirty="0">
                <a:ln>
                  <a:noFill/>
                </a:ln>
                <a:solidFill>
                  <a:schemeClr val="bg1"/>
                </a:solidFill>
                <a:effectLst/>
                <a:ea typeface="Georgia Pro" panose="02040502050405020303" pitchFamily="18" charset="0"/>
              </a:rPr>
              <a:t>汇编代码实现过程，就干了三件事:</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2800" b="0" i="0" u="none" strike="noStrike" cap="none" normalizeH="0" baseline="0" dirty="0">
                <a:ln>
                  <a:noFill/>
                </a:ln>
                <a:solidFill>
                  <a:schemeClr val="bg1"/>
                </a:solidFill>
                <a:effectLst/>
                <a:latin typeface="Arial" panose="020B0604020202020204" pitchFamily="34" charset="0"/>
                <a:ea typeface="Georgia Pro" panose="02040502050405020303" pitchFamily="18" charset="0"/>
              </a:rPr>
              <a:t>1.保存任务中断上下文</a:t>
            </a:r>
            <a:r>
              <a:rPr kumimoji="0" lang="zh-CN" altLang="zh-CN" sz="2800" b="0" i="0" u="none" strike="noStrike" cap="none" normalizeH="0" baseline="0" dirty="0">
                <a:ln>
                  <a:noFill/>
                </a:ln>
                <a:solidFill>
                  <a:schemeClr val="bg1"/>
                </a:solidFill>
                <a:effectLst/>
                <a:latin typeface="Arial Unicode MS"/>
                <a:ea typeface="source-code-pro"/>
              </a:rPr>
              <a:t>TaskIrqContext</a:t>
            </a:r>
            <a:endParaRPr kumimoji="0" lang="zh-CN" altLang="zh-CN" sz="2800" b="0" i="0" u="none" strike="noStrike" cap="none" normalizeH="0" baseline="0" dirty="0">
              <a:ln>
                <a:noFill/>
              </a:ln>
              <a:solidFill>
                <a:schemeClr val="bg1"/>
              </a:solidFill>
              <a:effectLst/>
              <a:ea typeface="Georgia Pro" panose="02040502050405020303"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2800" b="0" i="0" u="none" strike="noStrike" cap="none" normalizeH="0" baseline="0" dirty="0">
                <a:ln>
                  <a:noFill/>
                </a:ln>
                <a:solidFill>
                  <a:schemeClr val="bg1"/>
                </a:solidFill>
                <a:effectLst/>
                <a:ea typeface="Georgia Pro" panose="02040502050405020303" pitchFamily="18" charset="0"/>
              </a:rPr>
              <a:t>2.执行中断处理程序</a:t>
            </a:r>
            <a:r>
              <a:rPr kumimoji="0" lang="zh-CN" altLang="zh-CN" sz="2800" b="0" i="0" u="none" strike="noStrike" cap="none" normalizeH="0" baseline="0" dirty="0">
                <a:ln>
                  <a:noFill/>
                </a:ln>
                <a:solidFill>
                  <a:schemeClr val="bg1"/>
                </a:solidFill>
                <a:effectLst/>
                <a:latin typeface="Arial Unicode MS"/>
                <a:ea typeface="source-code-pro"/>
              </a:rPr>
              <a:t>HalIrqHandler</a:t>
            </a:r>
            <a:r>
              <a:rPr kumimoji="0" lang="zh-CN" altLang="zh-CN" sz="2800" b="0" i="0" u="none" strike="noStrike" cap="none" normalizeH="0" baseline="0" dirty="0">
                <a:ln>
                  <a:noFill/>
                </a:ln>
                <a:solidFill>
                  <a:schemeClr val="bg1"/>
                </a:solidFill>
                <a:effectLst/>
                <a:ea typeface="Georgia Pro" panose="02040502050405020303" pitchFamily="18" charset="0"/>
              </a:rPr>
              <a:t>，这是个C函数，由汇编调用</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zh-CN" sz="2800" b="0" i="0" u="none" strike="noStrike" cap="none" normalizeH="0" baseline="0" dirty="0">
                <a:ln>
                  <a:noFill/>
                </a:ln>
                <a:solidFill>
                  <a:schemeClr val="bg1"/>
                </a:solidFill>
                <a:effectLst/>
                <a:latin typeface="Arial" panose="020B0604020202020204" pitchFamily="34" charset="0"/>
                <a:ea typeface="Georgia Pro" panose="02040502050405020303" pitchFamily="18" charset="0"/>
              </a:rPr>
              <a:t>3.</a:t>
            </a:r>
            <a:r>
              <a:rPr kumimoji="0" lang="zh-CN" altLang="en-US" sz="2800" b="0" i="0" u="none" strike="noStrike" cap="none" normalizeH="0" baseline="0" dirty="0">
                <a:ln>
                  <a:noFill/>
                </a:ln>
                <a:solidFill>
                  <a:schemeClr val="bg1"/>
                </a:solidFill>
                <a:effectLst/>
                <a:latin typeface="Arial" panose="020B0604020202020204" pitchFamily="34" charset="0"/>
                <a:ea typeface="Georgia Pro" panose="02040502050405020303" pitchFamily="18" charset="0"/>
              </a:rPr>
              <a:t>恢复任务中断上下文</a:t>
            </a:r>
            <a:r>
              <a:rPr kumimoji="0" lang="en-US" altLang="zh-CN" sz="2800" b="0" i="0" u="none" strike="noStrike" cap="none" normalizeH="0" baseline="0" dirty="0" err="1">
                <a:ln>
                  <a:noFill/>
                </a:ln>
                <a:solidFill>
                  <a:schemeClr val="bg1"/>
                </a:solidFill>
                <a:effectLst/>
                <a:latin typeface="Arial" panose="020B0604020202020204" pitchFamily="34" charset="0"/>
                <a:ea typeface="Georgia Pro" panose="02040502050405020303" pitchFamily="18" charset="0"/>
              </a:rPr>
              <a:t>TaskIrqContext</a:t>
            </a:r>
            <a:r>
              <a:rPr kumimoji="0" lang="zh-CN" altLang="en-US" sz="2800" b="0" i="0" u="none" strike="noStrike" cap="none" normalizeH="0" baseline="0" dirty="0">
                <a:ln>
                  <a:noFill/>
                </a:ln>
                <a:solidFill>
                  <a:schemeClr val="bg1"/>
                </a:solidFill>
                <a:effectLst/>
                <a:latin typeface="Arial" panose="020B0604020202020204" pitchFamily="34" charset="0"/>
                <a:ea typeface="Georgia Pro" panose="02040502050405020303" pitchFamily="18" charset="0"/>
              </a:rPr>
              <a:t>，返回被中断的任务继续执行</a:t>
            </a:r>
            <a:endParaRPr kumimoji="0" lang="zh-CN" altLang="zh-CN" sz="2800" b="0" i="0" u="none" strike="noStrike" cap="none" normalizeH="0" baseline="0" dirty="0">
              <a:ln>
                <a:noFill/>
              </a:ln>
              <a:solidFill>
                <a:schemeClr val="bg1"/>
              </a:solidFill>
              <a:effectLst/>
              <a:latin typeface="Arial" panose="020B0604020202020204" pitchFamily="34" charset="0"/>
            </a:endParaRPr>
          </a:p>
        </p:txBody>
      </p:sp>
      <p:sp>
        <p:nvSpPr>
          <p:cNvPr id="2" name="文本框 1">
            <a:extLst>
              <a:ext uri="{FF2B5EF4-FFF2-40B4-BE49-F238E27FC236}">
                <a16:creationId xmlns:a16="http://schemas.microsoft.com/office/drawing/2014/main" id="{22EBD063-3918-5832-7C51-DF5B68486FB8}"/>
              </a:ext>
            </a:extLst>
          </p:cNvPr>
          <p:cNvSpPr txBox="1"/>
          <p:nvPr/>
        </p:nvSpPr>
        <p:spPr>
          <a:xfrm>
            <a:off x="4165455" y="270060"/>
            <a:ext cx="5533716" cy="646331"/>
          </a:xfrm>
          <a:prstGeom prst="rect">
            <a:avLst/>
          </a:prstGeom>
          <a:noFill/>
        </p:spPr>
        <p:txBody>
          <a:bodyPr wrap="square" rtlCol="0">
            <a:spAutoFit/>
          </a:bodyPr>
          <a:lstStyle/>
          <a:p>
            <a:r>
              <a:rPr lang="en-US" altLang="zh-CN" sz="3600" b="1" dirty="0" err="1">
                <a:solidFill>
                  <a:schemeClr val="accent2"/>
                </a:solidFill>
              </a:rPr>
              <a:t>OsIrqHandler</a:t>
            </a:r>
            <a:endParaRPr lang="zh-CN" altLang="en-US" sz="3600" b="1" dirty="0">
              <a:solidFill>
                <a:schemeClr val="accent2"/>
              </a:solidFill>
            </a:endParaRPr>
          </a:p>
        </p:txBody>
      </p:sp>
    </p:spTree>
    <p:extLst>
      <p:ext uri="{BB962C8B-B14F-4D97-AF65-F5344CB8AC3E}">
        <p14:creationId xmlns:p14="http://schemas.microsoft.com/office/powerpoint/2010/main" val="1088351400"/>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A37005C-F05B-8AB3-6C22-4CD14802AB10}"/>
              </a:ext>
            </a:extLst>
          </p:cNvPr>
          <p:cNvSpPr txBox="1"/>
          <p:nvPr/>
        </p:nvSpPr>
        <p:spPr>
          <a:xfrm>
            <a:off x="1555645" y="1928806"/>
            <a:ext cx="9618260" cy="3416320"/>
          </a:xfrm>
          <a:prstGeom prst="rect">
            <a:avLst/>
          </a:prstGeom>
          <a:noFill/>
        </p:spPr>
        <p:txBody>
          <a:bodyPr wrap="square">
            <a:spAutoFit/>
          </a:bodyPr>
          <a:lstStyle/>
          <a:p>
            <a:r>
              <a:rPr lang="zh-CN" altLang="en-US" sz="2400" b="1" i="0" dirty="0">
                <a:effectLst/>
                <a:latin typeface="-apple-system"/>
              </a:rPr>
              <a:t>以下</a:t>
            </a:r>
            <a:r>
              <a:rPr lang="zh-CN" altLang="en-US" sz="2400" b="1" i="0" dirty="0">
                <a:solidFill>
                  <a:schemeClr val="accent2"/>
                </a:solidFill>
                <a:effectLst/>
                <a:latin typeface="-apple-system"/>
              </a:rPr>
              <a:t>状态</a:t>
            </a:r>
            <a:r>
              <a:rPr lang="zh-CN" altLang="en-US" sz="2400" b="1" i="0" dirty="0">
                <a:effectLst/>
                <a:latin typeface="-apple-system"/>
              </a:rPr>
              <a:t>适用于</a:t>
            </a:r>
            <a:r>
              <a:rPr lang="en-US" altLang="zh-CN" sz="2400" b="1" i="0" dirty="0">
                <a:effectLst/>
                <a:latin typeface="-apple-system"/>
              </a:rPr>
              <a:t>GIC</a:t>
            </a:r>
            <a:r>
              <a:rPr lang="zh-CN" altLang="en-US" sz="2400" b="1" i="0" dirty="0">
                <a:effectLst/>
                <a:latin typeface="-apple-system"/>
              </a:rPr>
              <a:t>和连接的处理器之间的每个接口：</a:t>
            </a:r>
            <a:endParaRPr lang="en-US" altLang="zh-CN" sz="2400" b="1" i="0" dirty="0">
              <a:effectLst/>
              <a:latin typeface="-apple-system"/>
            </a:endParaRPr>
          </a:p>
          <a:p>
            <a:r>
              <a:rPr lang="en-US" altLang="zh-CN" sz="2400" b="1" i="0" dirty="0">
                <a:solidFill>
                  <a:schemeClr val="accent2"/>
                </a:solidFill>
                <a:effectLst/>
                <a:latin typeface="-apple-system"/>
              </a:rPr>
              <a:t>Inactive</a:t>
            </a:r>
            <a:r>
              <a:rPr lang="zh-CN" altLang="en-US" sz="2400" b="1" i="0" dirty="0">
                <a:solidFill>
                  <a:schemeClr val="accent2"/>
                </a:solidFill>
                <a:effectLst/>
                <a:latin typeface="-apple-system"/>
              </a:rPr>
              <a:t>（非活跃）：</a:t>
            </a:r>
            <a:r>
              <a:rPr lang="zh-CN" altLang="en-US" sz="2400" b="1" i="0" dirty="0">
                <a:effectLst/>
                <a:latin typeface="-apple-system"/>
              </a:rPr>
              <a:t>不是活动的或挂起的中断，这意味着当前还没有断言（</a:t>
            </a:r>
            <a:r>
              <a:rPr lang="en-US" altLang="zh-CN" sz="2400" b="1" i="0" dirty="0">
                <a:effectLst/>
                <a:latin typeface="-apple-system"/>
              </a:rPr>
              <a:t>assert</a:t>
            </a:r>
            <a:r>
              <a:rPr lang="zh-CN" altLang="en-US" sz="2400" b="1" i="0" dirty="0">
                <a:effectLst/>
                <a:latin typeface="-apple-system"/>
              </a:rPr>
              <a:t>）中断。</a:t>
            </a:r>
            <a:endParaRPr lang="en-US" altLang="zh-CN" sz="2400" b="1" i="0" dirty="0">
              <a:effectLst/>
              <a:latin typeface="-apple-system"/>
            </a:endParaRPr>
          </a:p>
          <a:p>
            <a:r>
              <a:rPr lang="en-US" altLang="zh-CN" sz="2400" b="1" i="0" dirty="0">
                <a:solidFill>
                  <a:schemeClr val="accent2"/>
                </a:solidFill>
                <a:effectLst/>
                <a:latin typeface="-apple-system"/>
              </a:rPr>
              <a:t>Pending</a:t>
            </a:r>
            <a:r>
              <a:rPr lang="zh-CN" altLang="en-US" sz="2400" b="1" i="0" dirty="0">
                <a:solidFill>
                  <a:schemeClr val="accent2"/>
                </a:solidFill>
                <a:effectLst/>
                <a:latin typeface="-apple-system"/>
              </a:rPr>
              <a:t>（挂起）：</a:t>
            </a:r>
            <a:r>
              <a:rPr lang="zh-CN" altLang="en-US" sz="2400" b="1" i="0" dirty="0">
                <a:effectLst/>
                <a:latin typeface="-apple-system"/>
              </a:rPr>
              <a:t>已经被断言（</a:t>
            </a:r>
            <a:r>
              <a:rPr lang="en-US" altLang="zh-CN" sz="2400" b="1" i="0" dirty="0">
                <a:effectLst/>
                <a:latin typeface="-apple-system"/>
              </a:rPr>
              <a:t>asserted</a:t>
            </a:r>
            <a:r>
              <a:rPr lang="zh-CN" altLang="en-US" sz="2400" b="1" i="0" dirty="0">
                <a:effectLst/>
                <a:latin typeface="-apple-system"/>
              </a:rPr>
              <a:t>），但是等待</a:t>
            </a:r>
            <a:r>
              <a:rPr lang="en-US" altLang="zh-CN" sz="2400" b="1" i="0" dirty="0">
                <a:effectLst/>
                <a:latin typeface="-apple-system"/>
              </a:rPr>
              <a:t>core</a:t>
            </a:r>
            <a:r>
              <a:rPr lang="zh-CN" altLang="en-US" sz="2400" b="1" i="0" dirty="0">
                <a:effectLst/>
                <a:latin typeface="-apple-system"/>
              </a:rPr>
              <a:t>进行处理。挂起的中断将会被转发到</a:t>
            </a:r>
            <a:r>
              <a:rPr lang="en-US" altLang="zh-CN" sz="2400" b="1" i="0" dirty="0">
                <a:effectLst/>
                <a:latin typeface="-apple-system"/>
              </a:rPr>
              <a:t>CPU interface</a:t>
            </a:r>
            <a:r>
              <a:rPr lang="zh-CN" altLang="en-US" sz="2400" b="1" i="0" dirty="0">
                <a:effectLst/>
                <a:latin typeface="-apple-system"/>
              </a:rPr>
              <a:t>，然后会被</a:t>
            </a:r>
            <a:r>
              <a:rPr lang="en-US" altLang="zh-CN" sz="2400" b="1" i="0" dirty="0">
                <a:effectLst/>
                <a:latin typeface="-apple-system"/>
              </a:rPr>
              <a:t>core</a:t>
            </a:r>
            <a:r>
              <a:rPr lang="zh-CN" altLang="en-US" sz="2400" b="1" i="0" dirty="0">
                <a:effectLst/>
                <a:latin typeface="-apple-system"/>
              </a:rPr>
              <a:t>进行处理。</a:t>
            </a:r>
            <a:r>
              <a:rPr lang="en-US" altLang="zh-CN" sz="2400" b="1" i="0" dirty="0">
                <a:solidFill>
                  <a:schemeClr val="accent2"/>
                </a:solidFill>
                <a:effectLst/>
                <a:latin typeface="-apple-system"/>
              </a:rPr>
              <a:t>Active</a:t>
            </a:r>
            <a:r>
              <a:rPr lang="zh-CN" altLang="en-US" sz="2400" b="1" i="0" dirty="0">
                <a:solidFill>
                  <a:schemeClr val="accent2"/>
                </a:solidFill>
                <a:effectLst/>
                <a:latin typeface="-apple-system"/>
              </a:rPr>
              <a:t>（活跃）：</a:t>
            </a:r>
            <a:r>
              <a:rPr lang="zh-CN" altLang="en-US" sz="2400" b="1" i="0" dirty="0">
                <a:effectLst/>
                <a:latin typeface="-apple-system"/>
              </a:rPr>
              <a:t>该中断已被</a:t>
            </a:r>
            <a:r>
              <a:rPr lang="en-US" altLang="zh-CN" sz="2400" b="1" i="0" dirty="0">
                <a:effectLst/>
                <a:latin typeface="-apple-system"/>
              </a:rPr>
              <a:t>core</a:t>
            </a:r>
            <a:r>
              <a:rPr lang="zh-CN" altLang="en-US" sz="2400" b="1" i="0" dirty="0">
                <a:effectLst/>
                <a:latin typeface="-apple-system"/>
              </a:rPr>
              <a:t>确认，正在处理，但尚未完成。</a:t>
            </a:r>
            <a:r>
              <a:rPr lang="en-US" altLang="zh-CN" sz="2400" b="1" i="0" dirty="0">
                <a:solidFill>
                  <a:schemeClr val="accent2"/>
                </a:solidFill>
                <a:effectLst/>
                <a:latin typeface="-apple-system"/>
              </a:rPr>
              <a:t>Active and pending</a:t>
            </a:r>
            <a:r>
              <a:rPr lang="zh-CN" altLang="en-US" sz="2400" b="1" i="0" dirty="0">
                <a:solidFill>
                  <a:schemeClr val="accent2"/>
                </a:solidFill>
                <a:effectLst/>
                <a:latin typeface="-apple-system"/>
              </a:rPr>
              <a:t>（活跃并挂起）：</a:t>
            </a:r>
            <a:r>
              <a:rPr lang="zh-CN" altLang="en-US" sz="2400" b="1" i="0" dirty="0">
                <a:effectLst/>
                <a:latin typeface="-apple-system"/>
              </a:rPr>
              <a:t>一个</a:t>
            </a:r>
            <a:r>
              <a:rPr lang="en-US" altLang="zh-CN" sz="2400" b="1" i="0" dirty="0">
                <a:effectLst/>
                <a:latin typeface="-apple-system"/>
              </a:rPr>
              <a:t>core</a:t>
            </a:r>
            <a:r>
              <a:rPr lang="zh-CN" altLang="en-US" sz="2400" b="1" i="0" dirty="0">
                <a:effectLst/>
                <a:latin typeface="-apple-system"/>
              </a:rPr>
              <a:t>正在处理中断，而</a:t>
            </a:r>
            <a:r>
              <a:rPr lang="en-US" altLang="zh-CN" sz="2400" b="1" i="0" dirty="0">
                <a:effectLst/>
                <a:latin typeface="-apple-system"/>
              </a:rPr>
              <a:t>GIC</a:t>
            </a:r>
            <a:r>
              <a:rPr lang="zh-CN" altLang="en-US" sz="2400" b="1" i="0" dirty="0">
                <a:effectLst/>
                <a:latin typeface="-apple-system"/>
              </a:rPr>
              <a:t>有一个来自同一源的挂起的中断。</a:t>
            </a:r>
            <a:endParaRPr lang="en-US" altLang="zh-CN" sz="2400" b="1" i="0" dirty="0">
              <a:effectLst/>
              <a:latin typeface="-apple-system"/>
            </a:endParaRPr>
          </a:p>
          <a:p>
            <a:endParaRPr lang="zh-CN" altLang="en-US" sz="2400" b="1" i="0" dirty="0">
              <a:solidFill>
                <a:schemeClr val="accent2"/>
              </a:solidFill>
              <a:effectLst/>
              <a:latin typeface="-apple-system"/>
            </a:endParaRPr>
          </a:p>
        </p:txBody>
      </p:sp>
      <p:sp>
        <p:nvSpPr>
          <p:cNvPr id="2" name="文本框 1">
            <a:extLst>
              <a:ext uri="{FF2B5EF4-FFF2-40B4-BE49-F238E27FC236}">
                <a16:creationId xmlns:a16="http://schemas.microsoft.com/office/drawing/2014/main" id="{C0F5F0A4-A1EC-2DC6-B64D-7B396428B59B}"/>
              </a:ext>
            </a:extLst>
          </p:cNvPr>
          <p:cNvSpPr txBox="1"/>
          <p:nvPr/>
        </p:nvSpPr>
        <p:spPr>
          <a:xfrm>
            <a:off x="8124842" y="929451"/>
            <a:ext cx="3502959" cy="923330"/>
          </a:xfrm>
          <a:prstGeom prst="rect">
            <a:avLst/>
          </a:prstGeom>
          <a:noFill/>
        </p:spPr>
        <p:txBody>
          <a:bodyPr wrap="square" rtlCol="0">
            <a:spAutoFit/>
          </a:bodyPr>
          <a:lstStyle/>
          <a:p>
            <a:r>
              <a:rPr lang="zh-CN" altLang="en-US" b="0" i="0" dirty="0">
                <a:solidFill>
                  <a:srgbClr val="4D4D4D"/>
                </a:solidFill>
                <a:effectLst/>
                <a:latin typeface="-apple-system"/>
              </a:rPr>
              <a:t>中断进入</a:t>
            </a:r>
            <a:r>
              <a:rPr lang="en-US" altLang="zh-CN" b="0" i="0" dirty="0">
                <a:solidFill>
                  <a:srgbClr val="4D4D4D"/>
                </a:solidFill>
                <a:effectLst/>
                <a:latin typeface="-apple-system"/>
              </a:rPr>
              <a:t>GIC</a:t>
            </a:r>
            <a:r>
              <a:rPr lang="zh-CN" altLang="en-US" b="0" i="0" dirty="0">
                <a:solidFill>
                  <a:srgbClr val="4D4D4D"/>
                </a:solidFill>
                <a:effectLst/>
                <a:latin typeface="-apple-system"/>
              </a:rPr>
              <a:t>后，由</a:t>
            </a:r>
            <a:r>
              <a:rPr lang="en-US" altLang="zh-CN" b="0" i="0" dirty="0">
                <a:solidFill>
                  <a:srgbClr val="4D4D4D"/>
                </a:solidFill>
                <a:effectLst/>
                <a:latin typeface="-apple-system"/>
              </a:rPr>
              <a:t>inactive</a:t>
            </a:r>
            <a:r>
              <a:rPr lang="zh-CN" altLang="en-US" b="0" i="0" dirty="0">
                <a:solidFill>
                  <a:srgbClr val="4D4D4D"/>
                </a:solidFill>
                <a:effectLst/>
                <a:latin typeface="-apple-system"/>
              </a:rPr>
              <a:t>变为</a:t>
            </a:r>
            <a:r>
              <a:rPr lang="en-US" altLang="zh-CN" b="0" i="0" dirty="0">
                <a:solidFill>
                  <a:srgbClr val="4D4D4D"/>
                </a:solidFill>
                <a:effectLst/>
                <a:latin typeface="-apple-system"/>
              </a:rPr>
              <a:t>pending</a:t>
            </a:r>
            <a:r>
              <a:rPr lang="zh-CN" altLang="en-US" b="0" i="0" dirty="0">
                <a:solidFill>
                  <a:srgbClr val="4D4D4D"/>
                </a:solidFill>
                <a:effectLst/>
                <a:latin typeface="-apple-system"/>
              </a:rPr>
              <a:t>，此时中断标记为</a:t>
            </a:r>
            <a:r>
              <a:rPr lang="en-US" altLang="zh-CN" b="0" i="0" dirty="0">
                <a:solidFill>
                  <a:srgbClr val="4D4D4D"/>
                </a:solidFill>
                <a:effectLst/>
                <a:latin typeface="-apple-system"/>
              </a:rPr>
              <a:t>IRQ/FIQ</a:t>
            </a:r>
            <a:r>
              <a:rPr lang="zh-CN" altLang="en-US" b="0" i="0" dirty="0">
                <a:solidFill>
                  <a:srgbClr val="4D4D4D"/>
                </a:solidFill>
                <a:effectLst/>
                <a:latin typeface="-apple-system"/>
              </a:rPr>
              <a:t>，这是也就是中断</a:t>
            </a:r>
            <a:r>
              <a:rPr lang="en-US" altLang="zh-CN" b="0" i="0" u="none" strike="noStrike" dirty="0">
                <a:solidFill>
                  <a:srgbClr val="FC5531"/>
                </a:solidFill>
                <a:effectLst/>
                <a:latin typeface="-apple-system"/>
                <a:hlinkClick r:id="rId2"/>
              </a:rPr>
              <a:t>assert</a:t>
            </a:r>
            <a:endParaRPr lang="zh-CN" altLang="en-US" dirty="0"/>
          </a:p>
        </p:txBody>
      </p:sp>
    </p:spTree>
    <p:extLst>
      <p:ext uri="{BB962C8B-B14F-4D97-AF65-F5344CB8AC3E}">
        <p14:creationId xmlns:p14="http://schemas.microsoft.com/office/powerpoint/2010/main" val="581056908"/>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1251660-C497-19A9-1977-B4C5BA1CCC17}"/>
              </a:ext>
            </a:extLst>
          </p:cNvPr>
          <p:cNvPicPr>
            <a:picLocks noChangeAspect="1"/>
          </p:cNvPicPr>
          <p:nvPr/>
        </p:nvPicPr>
        <p:blipFill>
          <a:blip r:embed="rId2"/>
          <a:stretch>
            <a:fillRect/>
          </a:stretch>
        </p:blipFill>
        <p:spPr>
          <a:xfrm>
            <a:off x="3520048" y="796782"/>
            <a:ext cx="4018785" cy="5825338"/>
          </a:xfrm>
          <a:prstGeom prst="rect">
            <a:avLst/>
          </a:prstGeom>
        </p:spPr>
      </p:pic>
      <p:sp>
        <p:nvSpPr>
          <p:cNvPr id="2" name="文本框 1">
            <a:extLst>
              <a:ext uri="{FF2B5EF4-FFF2-40B4-BE49-F238E27FC236}">
                <a16:creationId xmlns:a16="http://schemas.microsoft.com/office/drawing/2014/main" id="{4DDF02F2-4AFE-B0A3-07FF-64B06B2FD91C}"/>
              </a:ext>
            </a:extLst>
          </p:cNvPr>
          <p:cNvSpPr txBox="1"/>
          <p:nvPr/>
        </p:nvSpPr>
        <p:spPr>
          <a:xfrm>
            <a:off x="8907078" y="4747750"/>
            <a:ext cx="1963270" cy="369332"/>
          </a:xfrm>
          <a:prstGeom prst="rect">
            <a:avLst/>
          </a:prstGeom>
          <a:noFill/>
        </p:spPr>
        <p:txBody>
          <a:bodyPr wrap="square" rtlCol="0">
            <a:spAutoFit/>
          </a:bodyPr>
          <a:lstStyle/>
          <a:p>
            <a:r>
              <a:rPr lang="zh-CN" altLang="en-US" dirty="0"/>
              <a:t>浮点处理单元</a:t>
            </a:r>
          </a:p>
        </p:txBody>
      </p:sp>
      <p:cxnSp>
        <p:nvCxnSpPr>
          <p:cNvPr id="6" name="直接箭头连接符 5">
            <a:extLst>
              <a:ext uri="{FF2B5EF4-FFF2-40B4-BE49-F238E27FC236}">
                <a16:creationId xmlns:a16="http://schemas.microsoft.com/office/drawing/2014/main" id="{7DE3EFF4-49D7-8687-3C31-7BBC724744A8}"/>
              </a:ext>
            </a:extLst>
          </p:cNvPr>
          <p:cNvCxnSpPr/>
          <p:nvPr/>
        </p:nvCxnSpPr>
        <p:spPr>
          <a:xfrm>
            <a:off x="7650776" y="4932416"/>
            <a:ext cx="10466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769599"/>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250441" y="148090"/>
            <a:ext cx="4429671" cy="584775"/>
          </a:xfrm>
          <a:prstGeom prst="rect">
            <a:avLst/>
          </a:prstGeom>
          <a:noFill/>
        </p:spPr>
        <p:txBody>
          <a:bodyPr wrap="square">
            <a:spAutoFit/>
          </a:bodyPr>
          <a:lstStyle/>
          <a:p>
            <a:pPr algn="ctr"/>
            <a:r>
              <a:rPr lang="en-US" altLang="zh-CN" sz="32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02. </a:t>
            </a:r>
            <a:r>
              <a:rPr lang="en-US" altLang="zh-CN" sz="3200" spc="600" dirty="0" err="1">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ArchIntLock</a:t>
            </a:r>
            <a:endParaRPr lang="es-ES" sz="32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endParaRPr>
          </a:p>
        </p:txBody>
      </p:sp>
      <p:pic>
        <p:nvPicPr>
          <p:cNvPr id="3" name="图片 2">
            <a:extLst>
              <a:ext uri="{FF2B5EF4-FFF2-40B4-BE49-F238E27FC236}">
                <a16:creationId xmlns:a16="http://schemas.microsoft.com/office/drawing/2014/main" id="{E730FA71-EB03-284A-B7D2-E372B5B472DB}"/>
              </a:ext>
            </a:extLst>
          </p:cNvPr>
          <p:cNvPicPr>
            <a:picLocks noChangeAspect="1"/>
          </p:cNvPicPr>
          <p:nvPr/>
        </p:nvPicPr>
        <p:blipFill>
          <a:blip r:embed="rId2"/>
          <a:stretch>
            <a:fillRect/>
          </a:stretch>
        </p:blipFill>
        <p:spPr>
          <a:xfrm>
            <a:off x="250441" y="857399"/>
            <a:ext cx="8345522" cy="5579761"/>
          </a:xfrm>
          <a:prstGeom prst="rect">
            <a:avLst/>
          </a:prstGeom>
        </p:spPr>
      </p:pic>
      <p:sp>
        <p:nvSpPr>
          <p:cNvPr id="4" name="文本框 3">
            <a:extLst>
              <a:ext uri="{FF2B5EF4-FFF2-40B4-BE49-F238E27FC236}">
                <a16:creationId xmlns:a16="http://schemas.microsoft.com/office/drawing/2014/main" id="{1B4377A1-491D-F7A6-FE5D-6F03B2961E48}"/>
              </a:ext>
            </a:extLst>
          </p:cNvPr>
          <p:cNvSpPr txBox="1"/>
          <p:nvPr/>
        </p:nvSpPr>
        <p:spPr>
          <a:xfrm flipH="1">
            <a:off x="3914061" y="1335692"/>
            <a:ext cx="6785387" cy="307777"/>
          </a:xfrm>
          <a:prstGeom prst="rect">
            <a:avLst/>
          </a:prstGeom>
          <a:noFill/>
        </p:spPr>
        <p:txBody>
          <a:bodyPr wrap="square" rtlCol="0">
            <a:spAutoFit/>
          </a:bodyPr>
          <a:lstStyle/>
          <a:p>
            <a:r>
              <a:rPr lang="en-US" altLang="zh-CN" sz="1400" b="1" i="0" dirty="0">
                <a:solidFill>
                  <a:schemeClr val="bg1"/>
                </a:solidFill>
                <a:effectLst/>
                <a:latin typeface="Microsoft YaHei" panose="020B0503020204020204" pitchFamily="34" charset="-122"/>
                <a:ea typeface="Microsoft YaHei" panose="020B0503020204020204" pitchFamily="34" charset="-122"/>
              </a:rPr>
              <a:t>MRS</a:t>
            </a:r>
            <a:r>
              <a:rPr lang="zh-CN" altLang="en-US" sz="1400" b="1" i="0" dirty="0">
                <a:solidFill>
                  <a:schemeClr val="bg1"/>
                </a:solidFill>
                <a:effectLst/>
                <a:latin typeface="Microsoft YaHei" panose="020B0503020204020204" pitchFamily="34" charset="-122"/>
                <a:ea typeface="Microsoft YaHei" panose="020B0503020204020204" pitchFamily="34" charset="-122"/>
              </a:rPr>
              <a:t>指令用于将程序状态寄存器的内容传送到通用寄存器中</a:t>
            </a:r>
            <a:endParaRPr lang="zh-CN" altLang="en-US" sz="1400" dirty="0">
              <a:solidFill>
                <a:schemeClr val="bg1"/>
              </a:solidFill>
            </a:endParaRPr>
          </a:p>
        </p:txBody>
      </p:sp>
      <p:sp>
        <p:nvSpPr>
          <p:cNvPr id="2" name="文本框 1">
            <a:extLst>
              <a:ext uri="{FF2B5EF4-FFF2-40B4-BE49-F238E27FC236}">
                <a16:creationId xmlns:a16="http://schemas.microsoft.com/office/drawing/2014/main" id="{E9749A59-5F81-598B-9317-01549E698C8B}"/>
              </a:ext>
            </a:extLst>
          </p:cNvPr>
          <p:cNvSpPr txBox="1"/>
          <p:nvPr/>
        </p:nvSpPr>
        <p:spPr>
          <a:xfrm>
            <a:off x="8800501" y="2251462"/>
            <a:ext cx="3065929" cy="1169551"/>
          </a:xfrm>
          <a:prstGeom prst="rect">
            <a:avLst/>
          </a:prstGeom>
          <a:noFill/>
        </p:spPr>
        <p:txBody>
          <a:bodyPr wrap="square" rtlCol="0">
            <a:spAutoFit/>
          </a:bodyPr>
          <a:lstStyle/>
          <a:p>
            <a:r>
              <a:rPr lang="zh-CN" altLang="en-US" sz="1400" b="0" i="0" dirty="0">
                <a:solidFill>
                  <a:srgbClr val="FF0000"/>
                </a:solidFill>
                <a:effectLst/>
                <a:latin typeface="Verdana" panose="020B0604030504040204" pitchFamily="34" charset="0"/>
              </a:rPr>
              <a:t>由于</a:t>
            </a:r>
            <a:r>
              <a:rPr lang="en-US" altLang="zh-CN" sz="1400" b="0" i="0" dirty="0">
                <a:solidFill>
                  <a:srgbClr val="FF0000"/>
                </a:solidFill>
                <a:effectLst/>
                <a:latin typeface="Verdana" panose="020B0604030504040204" pitchFamily="34" charset="0"/>
              </a:rPr>
              <a:t>ARM</a:t>
            </a:r>
            <a:r>
              <a:rPr lang="zh-CN" altLang="en-US" sz="1400" b="0" i="0" dirty="0">
                <a:solidFill>
                  <a:srgbClr val="FF0000"/>
                </a:solidFill>
                <a:effectLst/>
                <a:latin typeface="Verdana" panose="020B0604030504040204" pitchFamily="34" charset="0"/>
              </a:rPr>
              <a:t>体系结构采用了多级流水线技术，对于</a:t>
            </a:r>
            <a:r>
              <a:rPr lang="en-US" altLang="zh-CN" sz="1400" b="0" i="0" dirty="0">
                <a:solidFill>
                  <a:srgbClr val="FF0000"/>
                </a:solidFill>
                <a:effectLst/>
                <a:latin typeface="Verdana" panose="020B0604030504040204" pitchFamily="34" charset="0"/>
              </a:rPr>
              <a:t>ARM</a:t>
            </a:r>
            <a:r>
              <a:rPr lang="zh-CN" altLang="en-US" sz="1400" b="0" i="0" dirty="0">
                <a:solidFill>
                  <a:srgbClr val="FF0000"/>
                </a:solidFill>
                <a:effectLst/>
                <a:latin typeface="Verdana" panose="020B0604030504040204" pitchFamily="34" charset="0"/>
              </a:rPr>
              <a:t>指令集而言，</a:t>
            </a:r>
            <a:r>
              <a:rPr lang="en-US" altLang="zh-CN" sz="1400" b="0" i="0" dirty="0">
                <a:solidFill>
                  <a:srgbClr val="FF0000"/>
                </a:solidFill>
                <a:effectLst/>
                <a:latin typeface="Verdana" panose="020B0604030504040204" pitchFamily="34" charset="0"/>
              </a:rPr>
              <a:t>PC</a:t>
            </a:r>
            <a:r>
              <a:rPr lang="zh-CN" altLang="en-US" sz="1400" b="0" i="0" dirty="0">
                <a:solidFill>
                  <a:srgbClr val="FF0000"/>
                </a:solidFill>
                <a:effectLst/>
                <a:latin typeface="Verdana" panose="020B0604030504040204" pitchFamily="34" charset="0"/>
              </a:rPr>
              <a:t>总是指向当前指令的下两条指令的地址</a:t>
            </a:r>
            <a:r>
              <a:rPr lang="en-US" altLang="zh-CN" sz="1400" b="0" i="0" dirty="0">
                <a:solidFill>
                  <a:srgbClr val="FF0000"/>
                </a:solidFill>
                <a:effectLst/>
                <a:latin typeface="Verdana" panose="020B0604030504040204" pitchFamily="34" charset="0"/>
              </a:rPr>
              <a:t>,</a:t>
            </a:r>
            <a:r>
              <a:rPr lang="zh-CN" altLang="en-US" sz="1400" b="0" i="0" dirty="0">
                <a:solidFill>
                  <a:srgbClr val="FF0000"/>
                </a:solidFill>
                <a:effectLst/>
                <a:latin typeface="Verdana" panose="020B0604030504040204" pitchFamily="34" charset="0"/>
              </a:rPr>
              <a:t>即</a:t>
            </a:r>
            <a:r>
              <a:rPr lang="en-US" altLang="zh-CN" sz="1400" b="0" i="0" dirty="0">
                <a:solidFill>
                  <a:srgbClr val="FF0000"/>
                </a:solidFill>
                <a:effectLst/>
                <a:latin typeface="Verdana" panose="020B0604030504040204" pitchFamily="34" charset="0"/>
              </a:rPr>
              <a:t>PC</a:t>
            </a:r>
            <a:r>
              <a:rPr lang="zh-CN" altLang="en-US" sz="1400" b="0" i="0" dirty="0">
                <a:solidFill>
                  <a:srgbClr val="FF0000"/>
                </a:solidFill>
                <a:effectLst/>
                <a:latin typeface="Verdana" panose="020B0604030504040204" pitchFamily="34" charset="0"/>
              </a:rPr>
              <a:t>的值为当前指令的地址值加</a:t>
            </a:r>
            <a:r>
              <a:rPr lang="en-US" altLang="zh-CN" sz="1400" b="0" i="0" dirty="0">
                <a:solidFill>
                  <a:srgbClr val="FF0000"/>
                </a:solidFill>
                <a:effectLst/>
                <a:latin typeface="Verdana" panose="020B0604030504040204" pitchFamily="34" charset="0"/>
              </a:rPr>
              <a:t>8</a:t>
            </a:r>
            <a:r>
              <a:rPr lang="zh-CN" altLang="en-US" sz="1400" b="0" i="0" dirty="0">
                <a:solidFill>
                  <a:srgbClr val="FF0000"/>
                </a:solidFill>
                <a:effectLst/>
                <a:latin typeface="Verdana" panose="020B0604030504040204" pitchFamily="34" charset="0"/>
              </a:rPr>
              <a:t>个字节程序状态寄存器</a:t>
            </a:r>
            <a:endParaRPr lang="zh-CN" altLang="en-US" sz="1400" dirty="0">
              <a:solidFill>
                <a:srgbClr val="FF0000"/>
              </a:solidFill>
            </a:endParaRPr>
          </a:p>
        </p:txBody>
      </p:sp>
      <p:cxnSp>
        <p:nvCxnSpPr>
          <p:cNvPr id="8" name="直接箭头连接符 7">
            <a:extLst>
              <a:ext uri="{FF2B5EF4-FFF2-40B4-BE49-F238E27FC236}">
                <a16:creationId xmlns:a16="http://schemas.microsoft.com/office/drawing/2014/main" id="{562ABDB8-BA7A-BDEF-671E-B1AA6C653558}"/>
              </a:ext>
            </a:extLst>
          </p:cNvPr>
          <p:cNvCxnSpPr/>
          <p:nvPr/>
        </p:nvCxnSpPr>
        <p:spPr>
          <a:xfrm>
            <a:off x="7348818" y="732865"/>
            <a:ext cx="30928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文本框 8">
            <a:extLst>
              <a:ext uri="{FF2B5EF4-FFF2-40B4-BE49-F238E27FC236}">
                <a16:creationId xmlns:a16="http://schemas.microsoft.com/office/drawing/2014/main" id="{B8FCB1AB-6EDB-BD85-5DB1-6E04244E7CC5}"/>
              </a:ext>
            </a:extLst>
          </p:cNvPr>
          <p:cNvSpPr txBox="1"/>
          <p:nvPr/>
        </p:nvSpPr>
        <p:spPr>
          <a:xfrm>
            <a:off x="10865793" y="3298488"/>
            <a:ext cx="1075766" cy="276999"/>
          </a:xfrm>
          <a:prstGeom prst="rect">
            <a:avLst/>
          </a:prstGeom>
          <a:solidFill>
            <a:schemeClr val="tx1"/>
          </a:solidFill>
        </p:spPr>
        <p:txBody>
          <a:bodyPr wrap="square" rtlCol="0">
            <a:spAutoFit/>
          </a:bodyPr>
          <a:lstStyle/>
          <a:p>
            <a:r>
              <a:rPr lang="en-US" altLang="zh-CN" sz="1200" b="1" dirty="0">
                <a:solidFill>
                  <a:schemeClr val="bg1"/>
                </a:solidFill>
              </a:rPr>
              <a:t>R0</a:t>
            </a:r>
            <a:r>
              <a:rPr lang="zh-CN" altLang="en-US" sz="1200" b="1" dirty="0">
                <a:solidFill>
                  <a:schemeClr val="bg1"/>
                </a:solidFill>
              </a:rPr>
              <a:t>开始出栈</a:t>
            </a:r>
          </a:p>
        </p:txBody>
      </p:sp>
    </p:spTree>
    <p:extLst>
      <p:ext uri="{BB962C8B-B14F-4D97-AF65-F5344CB8AC3E}">
        <p14:creationId xmlns:p14="http://schemas.microsoft.com/office/powerpoint/2010/main" val="2596334234"/>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28875A4-6AE0-A0FF-1CAC-E8015220FDAF}"/>
              </a:ext>
            </a:extLst>
          </p:cNvPr>
          <p:cNvSpPr txBox="1"/>
          <p:nvPr/>
        </p:nvSpPr>
        <p:spPr>
          <a:xfrm>
            <a:off x="3244279" y="2055070"/>
            <a:ext cx="6733614" cy="2308324"/>
          </a:xfrm>
          <a:prstGeom prst="rect">
            <a:avLst/>
          </a:prstGeom>
          <a:noFill/>
        </p:spPr>
        <p:txBody>
          <a:bodyPr wrap="square">
            <a:spAutoFit/>
          </a:bodyPr>
          <a:lstStyle/>
          <a:p>
            <a:r>
              <a:rPr lang="zh-CN" altLang="en-US" dirty="0"/>
              <a:t>LD : load 加载，出栈操作</a:t>
            </a:r>
          </a:p>
          <a:p>
            <a:r>
              <a:rPr lang="zh-CN" altLang="en-US" dirty="0"/>
              <a:t>ST : store 存储，入栈操作</a:t>
            </a:r>
          </a:p>
          <a:p>
            <a:r>
              <a:rPr lang="zh-CN" altLang="en-US" dirty="0"/>
              <a:t>M : multi 多次</a:t>
            </a:r>
          </a:p>
          <a:p>
            <a:r>
              <a:rPr lang="zh-CN" altLang="en-US" dirty="0"/>
              <a:t>F: full 满栈，SP指向最后一个数据</a:t>
            </a:r>
          </a:p>
          <a:p>
            <a:r>
              <a:rPr lang="zh-CN" altLang="en-US" dirty="0"/>
              <a:t>E: empty 空栈，SP指向与最后一个数据相邻的下一个可写入存储单元</a:t>
            </a:r>
          </a:p>
          <a:p>
            <a:r>
              <a:rPr lang="zh-CN" altLang="en-US" dirty="0"/>
              <a:t>D: descending 递减，代表栈的增长方向</a:t>
            </a:r>
          </a:p>
          <a:p>
            <a:r>
              <a:rPr lang="zh-CN" altLang="en-US" dirty="0"/>
              <a:t>A: ascending 递增，代表栈的增长方向</a:t>
            </a:r>
          </a:p>
        </p:txBody>
      </p:sp>
    </p:spTree>
    <p:extLst>
      <p:ext uri="{BB962C8B-B14F-4D97-AF65-F5344CB8AC3E}">
        <p14:creationId xmlns:p14="http://schemas.microsoft.com/office/powerpoint/2010/main" val="2797952929"/>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04C4613-098A-F7FA-C67A-DD7338767DE4}"/>
              </a:ext>
            </a:extLst>
          </p:cNvPr>
          <p:cNvSpPr txBox="1"/>
          <p:nvPr/>
        </p:nvSpPr>
        <p:spPr>
          <a:xfrm>
            <a:off x="2121092" y="1093015"/>
            <a:ext cx="6733614" cy="4524315"/>
          </a:xfrm>
          <a:prstGeom prst="rect">
            <a:avLst/>
          </a:prstGeom>
          <a:noFill/>
        </p:spPr>
        <p:txBody>
          <a:bodyPr wrap="square">
            <a:spAutoFit/>
          </a:bodyPr>
          <a:lstStyle/>
          <a:p>
            <a:r>
              <a:rPr lang="zh-CN" altLang="en-US" dirty="0"/>
              <a:t>STMFD  SP，｛R0-R3｝</a:t>
            </a:r>
          </a:p>
          <a:p>
            <a:endParaRPr lang="zh-CN" altLang="en-US" dirty="0"/>
          </a:p>
          <a:p>
            <a:r>
              <a:rPr lang="zh-CN" altLang="en-US" dirty="0"/>
              <a:t>；执行伪指令大致是：</a:t>
            </a:r>
          </a:p>
          <a:p>
            <a:r>
              <a:rPr lang="zh-CN" altLang="en-US" dirty="0"/>
              <a:t>；SP-4  = R3</a:t>
            </a:r>
          </a:p>
          <a:p>
            <a:r>
              <a:rPr lang="zh-CN" altLang="en-US" dirty="0"/>
              <a:t>；SP-8  = R2</a:t>
            </a:r>
          </a:p>
          <a:p>
            <a:r>
              <a:rPr lang="zh-CN" altLang="en-US" dirty="0"/>
              <a:t>；SP-12 = R1</a:t>
            </a:r>
          </a:p>
          <a:p>
            <a:r>
              <a:rPr lang="zh-CN" altLang="en-US" dirty="0"/>
              <a:t>；SP-16 = R0</a:t>
            </a:r>
          </a:p>
          <a:p>
            <a:r>
              <a:rPr lang="zh-CN" altLang="en-US" dirty="0"/>
              <a:t>；SP 的值未修改。</a:t>
            </a:r>
          </a:p>
          <a:p>
            <a:endParaRPr lang="zh-CN" altLang="en-US" dirty="0"/>
          </a:p>
          <a:p>
            <a:r>
              <a:rPr lang="zh-CN" altLang="en-US" dirty="0"/>
              <a:t>LDMFD  SP，｛R0-R3｝</a:t>
            </a:r>
          </a:p>
          <a:p>
            <a:r>
              <a:rPr lang="zh-CN" altLang="en-US" dirty="0"/>
              <a:t>；执行伪指令大致是：</a:t>
            </a:r>
          </a:p>
          <a:p>
            <a:r>
              <a:rPr lang="zh-CN" altLang="en-US" dirty="0"/>
              <a:t>；R3 = SP-4  </a:t>
            </a:r>
          </a:p>
          <a:p>
            <a:r>
              <a:rPr lang="zh-CN" altLang="en-US" dirty="0"/>
              <a:t>；R2 = SP-8  </a:t>
            </a:r>
          </a:p>
          <a:p>
            <a:r>
              <a:rPr lang="zh-CN" altLang="en-US" dirty="0"/>
              <a:t>；R1 = SP-12</a:t>
            </a:r>
          </a:p>
          <a:p>
            <a:r>
              <a:rPr lang="zh-CN" altLang="en-US" dirty="0"/>
              <a:t>；R0 = SP-16 </a:t>
            </a:r>
          </a:p>
          <a:p>
            <a:r>
              <a:rPr lang="zh-CN" altLang="en-US" dirty="0"/>
              <a:t>；SP 的值未修改。</a:t>
            </a:r>
          </a:p>
        </p:txBody>
      </p:sp>
      <p:sp>
        <p:nvSpPr>
          <p:cNvPr id="9" name="文本框 8">
            <a:extLst>
              <a:ext uri="{FF2B5EF4-FFF2-40B4-BE49-F238E27FC236}">
                <a16:creationId xmlns:a16="http://schemas.microsoft.com/office/drawing/2014/main" id="{DD4B7D94-1F93-76D4-DBEC-5440F9ACC6CF}"/>
              </a:ext>
            </a:extLst>
          </p:cNvPr>
          <p:cNvSpPr txBox="1"/>
          <p:nvPr/>
        </p:nvSpPr>
        <p:spPr>
          <a:xfrm>
            <a:off x="5739603" y="138450"/>
            <a:ext cx="6733614" cy="6740307"/>
          </a:xfrm>
          <a:prstGeom prst="rect">
            <a:avLst/>
          </a:prstGeom>
          <a:noFill/>
        </p:spPr>
        <p:txBody>
          <a:bodyPr wrap="square">
            <a:spAutoFit/>
          </a:bodyPr>
          <a:lstStyle/>
          <a:p>
            <a:r>
              <a:rPr lang="zh-CN" altLang="en-US" dirty="0"/>
              <a:t>STMFD  SP！，｛R0-R3｝</a:t>
            </a:r>
          </a:p>
          <a:p>
            <a:r>
              <a:rPr lang="zh-CN" altLang="en-US" dirty="0"/>
              <a:t>；执行伪指令大致是：</a:t>
            </a:r>
          </a:p>
          <a:p>
            <a:r>
              <a:rPr lang="zh-CN" altLang="en-US" dirty="0"/>
              <a:t>；SP-=4 </a:t>
            </a:r>
          </a:p>
          <a:p>
            <a:r>
              <a:rPr lang="zh-CN" altLang="en-US" dirty="0"/>
              <a:t>；SP = R3</a:t>
            </a:r>
          </a:p>
          <a:p>
            <a:r>
              <a:rPr lang="zh-CN" altLang="en-US" dirty="0"/>
              <a:t>；SP-=4 </a:t>
            </a:r>
          </a:p>
          <a:p>
            <a:r>
              <a:rPr lang="zh-CN" altLang="en-US" dirty="0"/>
              <a:t>；SP= R2</a:t>
            </a:r>
          </a:p>
          <a:p>
            <a:r>
              <a:rPr lang="zh-CN" altLang="en-US" dirty="0"/>
              <a:t>；SP-=4 </a:t>
            </a:r>
          </a:p>
          <a:p>
            <a:r>
              <a:rPr lang="zh-CN" altLang="en-US" dirty="0"/>
              <a:t>；SP= R1</a:t>
            </a:r>
          </a:p>
          <a:p>
            <a:r>
              <a:rPr lang="zh-CN" altLang="en-US" dirty="0"/>
              <a:t>；SP-=4 </a:t>
            </a:r>
          </a:p>
          <a:p>
            <a:r>
              <a:rPr lang="zh-CN" altLang="en-US" dirty="0"/>
              <a:t>；SP = R0</a:t>
            </a:r>
          </a:p>
          <a:p>
            <a:r>
              <a:rPr lang="zh-CN" altLang="en-US" dirty="0"/>
              <a:t>；SP-=4 </a:t>
            </a:r>
          </a:p>
          <a:p>
            <a:r>
              <a:rPr lang="zh-CN" altLang="en-US" dirty="0"/>
              <a:t>；SP 的值已修改。</a:t>
            </a:r>
          </a:p>
          <a:p>
            <a:endParaRPr lang="zh-CN" altLang="en-US" dirty="0"/>
          </a:p>
          <a:p>
            <a:r>
              <a:rPr lang="zh-CN" altLang="en-US" dirty="0"/>
              <a:t>STMED  SP！，｛R0-R3｝</a:t>
            </a:r>
          </a:p>
          <a:p>
            <a:r>
              <a:rPr lang="zh-CN" altLang="en-US" dirty="0"/>
              <a:t>；执行伪指令大致是：</a:t>
            </a:r>
          </a:p>
          <a:p>
            <a:r>
              <a:rPr lang="zh-CN" altLang="en-US" dirty="0"/>
              <a:t>；SP = R3</a:t>
            </a:r>
          </a:p>
          <a:p>
            <a:r>
              <a:rPr lang="zh-CN" altLang="en-US" dirty="0"/>
              <a:t>；SP-=4 </a:t>
            </a:r>
          </a:p>
          <a:p>
            <a:r>
              <a:rPr lang="zh-CN" altLang="en-US" dirty="0"/>
              <a:t>；SP= R2</a:t>
            </a:r>
          </a:p>
          <a:p>
            <a:r>
              <a:rPr lang="zh-CN" altLang="en-US" dirty="0"/>
              <a:t>；SP-=4 </a:t>
            </a:r>
          </a:p>
          <a:p>
            <a:r>
              <a:rPr lang="zh-CN" altLang="en-US" dirty="0"/>
              <a:t>；SP= R1</a:t>
            </a:r>
          </a:p>
          <a:p>
            <a:r>
              <a:rPr lang="zh-CN" altLang="en-US" dirty="0"/>
              <a:t>；SP-=4 </a:t>
            </a:r>
          </a:p>
          <a:p>
            <a:r>
              <a:rPr lang="zh-CN" altLang="en-US" dirty="0"/>
              <a:t>；SP = R0</a:t>
            </a:r>
          </a:p>
          <a:p>
            <a:r>
              <a:rPr lang="zh-CN" altLang="en-US" dirty="0"/>
              <a:t>；SP-=4 </a:t>
            </a:r>
          </a:p>
          <a:p>
            <a:r>
              <a:rPr lang="zh-CN" altLang="en-US" dirty="0"/>
              <a:t>；SP 的值已修改。</a:t>
            </a:r>
          </a:p>
        </p:txBody>
      </p:sp>
    </p:spTree>
    <p:extLst>
      <p:ext uri="{BB962C8B-B14F-4D97-AF65-F5344CB8AC3E}">
        <p14:creationId xmlns:p14="http://schemas.microsoft.com/office/powerpoint/2010/main" val="881392333"/>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F36279D-63D2-CC8D-F45D-4397ABB5E4C6}"/>
              </a:ext>
            </a:extLst>
          </p:cNvPr>
          <p:cNvPicPr>
            <a:picLocks noChangeAspect="1"/>
          </p:cNvPicPr>
          <p:nvPr/>
        </p:nvPicPr>
        <p:blipFill>
          <a:blip r:embed="rId2"/>
          <a:stretch>
            <a:fillRect/>
          </a:stretch>
        </p:blipFill>
        <p:spPr>
          <a:xfrm>
            <a:off x="535826" y="883613"/>
            <a:ext cx="10033653" cy="5425841"/>
          </a:xfrm>
          <a:prstGeom prst="rect">
            <a:avLst/>
          </a:prstGeom>
        </p:spPr>
      </p:pic>
    </p:spTree>
    <p:extLst>
      <p:ext uri="{BB962C8B-B14F-4D97-AF65-F5344CB8AC3E}">
        <p14:creationId xmlns:p14="http://schemas.microsoft.com/office/powerpoint/2010/main" val="303990180"/>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20472" y="143382"/>
            <a:ext cx="4429671" cy="584775"/>
          </a:xfrm>
          <a:prstGeom prst="rect">
            <a:avLst/>
          </a:prstGeom>
          <a:noFill/>
        </p:spPr>
        <p:txBody>
          <a:bodyPr wrap="square">
            <a:spAutoFit/>
          </a:bodyPr>
          <a:lstStyle/>
          <a:p>
            <a:pPr algn="ctr"/>
            <a:r>
              <a:rPr lang="en-US" altLang="zh-CN" sz="32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02. </a:t>
            </a:r>
            <a:r>
              <a:rPr lang="en-US" altLang="zh-CN" sz="3200" spc="600" dirty="0" err="1">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ArchIntLock</a:t>
            </a:r>
            <a:endParaRPr lang="es-ES" sz="32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endParaRPr>
          </a:p>
        </p:txBody>
      </p:sp>
      <p:pic>
        <p:nvPicPr>
          <p:cNvPr id="3" name="图片 2">
            <a:extLst>
              <a:ext uri="{FF2B5EF4-FFF2-40B4-BE49-F238E27FC236}">
                <a16:creationId xmlns:a16="http://schemas.microsoft.com/office/drawing/2014/main" id="{9D397EF6-67D0-8447-635E-7AB62C418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308" y="785928"/>
            <a:ext cx="5938694" cy="4929386"/>
          </a:xfrm>
          <a:prstGeom prst="rect">
            <a:avLst/>
          </a:prstGeom>
        </p:spPr>
      </p:pic>
      <p:pic>
        <p:nvPicPr>
          <p:cNvPr id="9" name="图片 8">
            <a:extLst>
              <a:ext uri="{FF2B5EF4-FFF2-40B4-BE49-F238E27FC236}">
                <a16:creationId xmlns:a16="http://schemas.microsoft.com/office/drawing/2014/main" id="{57F3E75E-9539-5255-42AE-99B116B60438}"/>
              </a:ext>
            </a:extLst>
          </p:cNvPr>
          <p:cNvPicPr>
            <a:picLocks noChangeAspect="1"/>
          </p:cNvPicPr>
          <p:nvPr/>
        </p:nvPicPr>
        <p:blipFill>
          <a:blip r:embed="rId3"/>
          <a:stretch>
            <a:fillRect/>
          </a:stretch>
        </p:blipFill>
        <p:spPr>
          <a:xfrm>
            <a:off x="2335309" y="5715314"/>
            <a:ext cx="5938694" cy="943471"/>
          </a:xfrm>
          <a:prstGeom prst="rect">
            <a:avLst/>
          </a:prstGeom>
        </p:spPr>
      </p:pic>
    </p:spTree>
    <p:extLst>
      <p:ext uri="{BB962C8B-B14F-4D97-AF65-F5344CB8AC3E}">
        <p14:creationId xmlns:p14="http://schemas.microsoft.com/office/powerpoint/2010/main" val="1643349513"/>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827B57B-1F09-5E13-371C-283F12411824}"/>
              </a:ext>
            </a:extLst>
          </p:cNvPr>
          <p:cNvPicPr>
            <a:picLocks noChangeAspect="1"/>
          </p:cNvPicPr>
          <p:nvPr/>
        </p:nvPicPr>
        <p:blipFill>
          <a:blip r:embed="rId2"/>
          <a:stretch>
            <a:fillRect/>
          </a:stretch>
        </p:blipFill>
        <p:spPr>
          <a:xfrm>
            <a:off x="102384" y="830626"/>
            <a:ext cx="11987230" cy="5196745"/>
          </a:xfrm>
          <a:prstGeom prst="rect">
            <a:avLst/>
          </a:prstGeom>
        </p:spPr>
      </p:pic>
    </p:spTree>
    <p:extLst>
      <p:ext uri="{BB962C8B-B14F-4D97-AF65-F5344CB8AC3E}">
        <p14:creationId xmlns:p14="http://schemas.microsoft.com/office/powerpoint/2010/main" val="1161834657"/>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0E0C8BE-6FAC-A71B-A0A6-B96E32BF9FCF}"/>
              </a:ext>
            </a:extLst>
          </p:cNvPr>
          <p:cNvPicPr>
            <a:picLocks noChangeAspect="1"/>
          </p:cNvPicPr>
          <p:nvPr/>
        </p:nvPicPr>
        <p:blipFill>
          <a:blip r:embed="rId2"/>
          <a:stretch>
            <a:fillRect/>
          </a:stretch>
        </p:blipFill>
        <p:spPr>
          <a:xfrm>
            <a:off x="984290" y="989185"/>
            <a:ext cx="8163748" cy="5487330"/>
          </a:xfrm>
          <a:prstGeom prst="rect">
            <a:avLst/>
          </a:prstGeom>
        </p:spPr>
      </p:pic>
    </p:spTree>
    <p:extLst>
      <p:ext uri="{BB962C8B-B14F-4D97-AF65-F5344CB8AC3E}">
        <p14:creationId xmlns:p14="http://schemas.microsoft.com/office/powerpoint/2010/main" val="3713934198"/>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394446" y="91263"/>
            <a:ext cx="8948297" cy="523220"/>
          </a:xfrm>
          <a:prstGeom prst="rect">
            <a:avLst/>
          </a:prstGeom>
          <a:noFill/>
        </p:spPr>
        <p:txBody>
          <a:bodyPr wrap="square">
            <a:spAutoFit/>
          </a:bodyPr>
          <a:lstStyle/>
          <a:p>
            <a:r>
              <a:rPr lang="en-US" altLang="zh-CN" sz="2800" spc="600" dirty="0" err="1">
                <a:solidFill>
                  <a:srgbClr val="202F41"/>
                </a:solidFill>
                <a:latin typeface="仓耳玄三M W05" panose="02020400000000000000" pitchFamily="18" charset="-122"/>
                <a:ea typeface="仓耳玄三M W05" panose="02020400000000000000" pitchFamily="18" charset="-122"/>
                <a:sym typeface="+mn-lt"/>
              </a:rPr>
              <a:t>OsInterrupt</a:t>
            </a:r>
            <a:r>
              <a:rPr lang="en-US" altLang="zh-CN" sz="2800" spc="600" dirty="0">
                <a:solidFill>
                  <a:srgbClr val="202F41"/>
                </a:solidFill>
                <a:latin typeface="仓耳玄三M W05" panose="02020400000000000000" pitchFamily="18" charset="-122"/>
                <a:ea typeface="仓耳玄三M W05" panose="02020400000000000000" pitchFamily="18" charset="-122"/>
                <a:sym typeface="+mn-lt"/>
              </a:rPr>
              <a:t>()</a:t>
            </a:r>
            <a:r>
              <a:rPr lang="zh-CN" altLang="en-US" sz="2800" spc="600" dirty="0">
                <a:solidFill>
                  <a:srgbClr val="202F41"/>
                </a:solidFill>
                <a:latin typeface="仓耳玄三M W05" panose="02020400000000000000" pitchFamily="18" charset="-122"/>
                <a:ea typeface="仓耳玄三M W05" panose="02020400000000000000" pitchFamily="18" charset="-122"/>
                <a:sym typeface="+mn-lt"/>
              </a:rPr>
              <a:t>：中断实际处理函数</a:t>
            </a:r>
            <a:endParaRPr lang="es-ES" sz="28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pic>
        <p:nvPicPr>
          <p:cNvPr id="6" name="图片 5">
            <a:extLst>
              <a:ext uri="{FF2B5EF4-FFF2-40B4-BE49-F238E27FC236}">
                <a16:creationId xmlns:a16="http://schemas.microsoft.com/office/drawing/2014/main" id="{391D03DC-9760-A726-F883-5D005FC94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60" y="967087"/>
            <a:ext cx="8185327" cy="4963607"/>
          </a:xfrm>
          <a:prstGeom prst="rect">
            <a:avLst/>
          </a:prstGeom>
        </p:spPr>
      </p:pic>
      <p:sp>
        <p:nvSpPr>
          <p:cNvPr id="8" name="矩形 7">
            <a:extLst>
              <a:ext uri="{FF2B5EF4-FFF2-40B4-BE49-F238E27FC236}">
                <a16:creationId xmlns:a16="http://schemas.microsoft.com/office/drawing/2014/main" id="{3378A6FC-D392-B69D-5597-3114E39B8734}"/>
              </a:ext>
            </a:extLst>
          </p:cNvPr>
          <p:cNvSpPr/>
          <p:nvPr/>
        </p:nvSpPr>
        <p:spPr>
          <a:xfrm>
            <a:off x="4689987" y="1711547"/>
            <a:ext cx="2643008" cy="300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中断注册表；中断计数</a:t>
            </a:r>
          </a:p>
        </p:txBody>
      </p:sp>
      <p:cxnSp>
        <p:nvCxnSpPr>
          <p:cNvPr id="12" name="直接箭头连接符 11">
            <a:extLst>
              <a:ext uri="{FF2B5EF4-FFF2-40B4-BE49-F238E27FC236}">
                <a16:creationId xmlns:a16="http://schemas.microsoft.com/office/drawing/2014/main" id="{3253EE5F-F4E8-8BEC-F35E-57208837D13F}"/>
              </a:ext>
            </a:extLst>
          </p:cNvPr>
          <p:cNvCxnSpPr>
            <a:cxnSpLocks/>
          </p:cNvCxnSpPr>
          <p:nvPr/>
        </p:nvCxnSpPr>
        <p:spPr>
          <a:xfrm>
            <a:off x="3810983" y="1781785"/>
            <a:ext cx="831809" cy="93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EA80B40-E8AD-FF25-5059-42BF2909635C}"/>
              </a:ext>
            </a:extLst>
          </p:cNvPr>
          <p:cNvCxnSpPr/>
          <p:nvPr/>
        </p:nvCxnSpPr>
        <p:spPr>
          <a:xfrm flipV="1">
            <a:off x="3150255" y="2011680"/>
            <a:ext cx="1492537" cy="1139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45326821-C513-8722-9152-088A864564E7}"/>
              </a:ext>
            </a:extLst>
          </p:cNvPr>
          <p:cNvSpPr/>
          <p:nvPr/>
        </p:nvSpPr>
        <p:spPr>
          <a:xfrm>
            <a:off x="8062517" y="1760529"/>
            <a:ext cx="3991462" cy="677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作用：通过一个中断号去找注册函数。</a:t>
            </a:r>
          </a:p>
        </p:txBody>
      </p:sp>
      <p:sp>
        <p:nvSpPr>
          <p:cNvPr id="18" name="矩形 17">
            <a:extLst>
              <a:ext uri="{FF2B5EF4-FFF2-40B4-BE49-F238E27FC236}">
                <a16:creationId xmlns:a16="http://schemas.microsoft.com/office/drawing/2014/main" id="{AD7B0D95-0A18-3962-05A7-DCE7237A3626}"/>
              </a:ext>
            </a:extLst>
          </p:cNvPr>
          <p:cNvSpPr/>
          <p:nvPr/>
        </p:nvSpPr>
        <p:spPr>
          <a:xfrm>
            <a:off x="8146414" y="3262744"/>
            <a:ext cx="3991462" cy="158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Step1</a:t>
            </a:r>
            <a:r>
              <a:rPr lang="zh-CN" altLang="en-US" dirty="0"/>
              <a:t>：取号。号由中断控制器的</a:t>
            </a:r>
            <a:r>
              <a:rPr lang="en-US" altLang="zh-CN" dirty="0"/>
              <a:t>GICC_IAR</a:t>
            </a:r>
            <a:r>
              <a:rPr lang="zh-CN" altLang="en-US" dirty="0"/>
              <a:t>寄存器</a:t>
            </a:r>
            <a:r>
              <a:rPr lang="en-US" altLang="zh-CN" dirty="0"/>
              <a:t>(</a:t>
            </a:r>
            <a:r>
              <a:rPr lang="zh-CN" altLang="en-US" dirty="0"/>
              <a:t>专门保存当前中断号的寄存器</a:t>
            </a:r>
            <a:r>
              <a:rPr lang="en-US" altLang="zh-CN" dirty="0"/>
              <a:t>)</a:t>
            </a:r>
            <a:r>
              <a:rPr lang="zh-CN" altLang="en-US" dirty="0"/>
              <a:t>提供。</a:t>
            </a:r>
            <a:endParaRPr lang="en-US" altLang="zh-CN" dirty="0"/>
          </a:p>
          <a:p>
            <a:r>
              <a:rPr lang="en-US" altLang="zh-CN" dirty="0"/>
              <a:t>Step2</a:t>
            </a:r>
            <a:r>
              <a:rPr lang="zh-CN" altLang="en-US" dirty="0"/>
              <a:t>：从注册表</a:t>
            </a:r>
            <a:r>
              <a:rPr lang="en-US" altLang="zh-CN" dirty="0" err="1"/>
              <a:t>g_hwiForm</a:t>
            </a:r>
            <a:r>
              <a:rPr lang="zh-CN" altLang="en-US" dirty="0"/>
              <a:t>中查询注册函数，同时取出参数。</a:t>
            </a:r>
            <a:endParaRPr lang="en-US" altLang="zh-CN" dirty="0"/>
          </a:p>
        </p:txBody>
      </p:sp>
      <p:sp>
        <p:nvSpPr>
          <p:cNvPr id="19" name="矩形 18">
            <a:extLst>
              <a:ext uri="{FF2B5EF4-FFF2-40B4-BE49-F238E27FC236}">
                <a16:creationId xmlns:a16="http://schemas.microsoft.com/office/drawing/2014/main" id="{2C5CED3B-6F55-BEEB-C3DA-208387C2F947}"/>
              </a:ext>
            </a:extLst>
          </p:cNvPr>
          <p:cNvSpPr/>
          <p:nvPr/>
        </p:nvSpPr>
        <p:spPr>
          <a:xfrm>
            <a:off x="4114923" y="2887505"/>
            <a:ext cx="3282584" cy="300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当前正在处理的中断数</a:t>
            </a:r>
          </a:p>
        </p:txBody>
      </p:sp>
    </p:spTree>
    <p:extLst>
      <p:ext uri="{BB962C8B-B14F-4D97-AF65-F5344CB8AC3E}">
        <p14:creationId xmlns:p14="http://schemas.microsoft.com/office/powerpoint/2010/main" val="1769994957"/>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22" presetClass="entr" presetSubtype="8"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7" grpId="0" animBg="1"/>
      <p:bldP spid="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805358" y="172076"/>
            <a:ext cx="11063522" cy="523220"/>
          </a:xfrm>
          <a:prstGeom prst="rect">
            <a:avLst/>
          </a:prstGeom>
          <a:noFill/>
        </p:spPr>
        <p:txBody>
          <a:bodyPr wrap="square">
            <a:spAutoFit/>
          </a:bodyPr>
          <a:lstStyle/>
          <a:p>
            <a:r>
              <a:rPr lang="en-US" altLang="zh-CN" sz="2800" spc="600" dirty="0" err="1">
                <a:solidFill>
                  <a:srgbClr val="202F41"/>
                </a:solidFill>
                <a:latin typeface="仓耳玄三M W05" panose="02020400000000000000" pitchFamily="18" charset="-122"/>
                <a:ea typeface="仓耳玄三M W05" panose="02020400000000000000" pitchFamily="18" charset="-122"/>
                <a:sym typeface="+mn-lt"/>
              </a:rPr>
              <a:t>OsInterrupt</a:t>
            </a:r>
            <a:r>
              <a:rPr lang="en-US" altLang="zh-CN" sz="2800" spc="600" dirty="0">
                <a:solidFill>
                  <a:srgbClr val="202F41"/>
                </a:solidFill>
                <a:latin typeface="仓耳玄三M W05" panose="02020400000000000000" pitchFamily="18" charset="-122"/>
                <a:ea typeface="仓耳玄三M W05" panose="02020400000000000000" pitchFamily="18" charset="-122"/>
                <a:sym typeface="+mn-lt"/>
              </a:rPr>
              <a:t>()</a:t>
            </a:r>
            <a:r>
              <a:rPr lang="zh-CN" altLang="en-US" sz="2800" spc="600" dirty="0">
                <a:solidFill>
                  <a:srgbClr val="202F41"/>
                </a:solidFill>
                <a:latin typeface="仓耳玄三M W05" panose="02020400000000000000" pitchFamily="18" charset="-122"/>
                <a:ea typeface="仓耳玄三M W05" panose="02020400000000000000" pitchFamily="18" charset="-122"/>
                <a:sym typeface="+mn-lt"/>
              </a:rPr>
              <a:t>：中断实际处理函数</a:t>
            </a:r>
            <a:endParaRPr lang="es-ES" sz="2800" spc="60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sp>
        <p:nvSpPr>
          <p:cNvPr id="17" name="矩形 16">
            <a:extLst>
              <a:ext uri="{FF2B5EF4-FFF2-40B4-BE49-F238E27FC236}">
                <a16:creationId xmlns:a16="http://schemas.microsoft.com/office/drawing/2014/main" id="{45326821-C513-8722-9152-088A864564E7}"/>
              </a:ext>
            </a:extLst>
          </p:cNvPr>
          <p:cNvSpPr/>
          <p:nvPr/>
        </p:nvSpPr>
        <p:spPr>
          <a:xfrm>
            <a:off x="7718300" y="1208400"/>
            <a:ext cx="3991462" cy="677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作用：通过一个中断号去找注册函数。</a:t>
            </a:r>
          </a:p>
        </p:txBody>
      </p:sp>
      <p:sp>
        <p:nvSpPr>
          <p:cNvPr id="18" name="矩形 17">
            <a:extLst>
              <a:ext uri="{FF2B5EF4-FFF2-40B4-BE49-F238E27FC236}">
                <a16:creationId xmlns:a16="http://schemas.microsoft.com/office/drawing/2014/main" id="{AD7B0D95-0A18-3962-05A7-DCE7237A3626}"/>
              </a:ext>
            </a:extLst>
          </p:cNvPr>
          <p:cNvSpPr/>
          <p:nvPr/>
        </p:nvSpPr>
        <p:spPr>
          <a:xfrm>
            <a:off x="7755275" y="2615702"/>
            <a:ext cx="3991462" cy="2963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Step3</a:t>
            </a:r>
            <a:r>
              <a:rPr lang="zh-CN" altLang="en-US" dirty="0"/>
              <a:t>：执行回调注册函数，分为有参和无参情况和中断共享情况。注册函数指向</a:t>
            </a:r>
            <a:r>
              <a:rPr lang="en-US" altLang="zh-CN" dirty="0"/>
              <a:t>next</a:t>
            </a:r>
            <a:r>
              <a:rPr lang="zh-CN" altLang="en-US" dirty="0"/>
              <a:t>注册函数</a:t>
            </a:r>
            <a:r>
              <a:rPr lang="en-US" altLang="zh-CN" dirty="0" err="1"/>
              <a:t>pstNext</a:t>
            </a:r>
            <a:r>
              <a:rPr lang="zh-CN" altLang="en-US" dirty="0"/>
              <a:t>，依次执行回调函数，</a:t>
            </a:r>
            <a:endParaRPr lang="en-US" altLang="zh-CN" dirty="0"/>
          </a:p>
          <a:p>
            <a:r>
              <a:rPr lang="en-US" altLang="zh-CN" dirty="0"/>
              <a:t>Step4</a:t>
            </a:r>
            <a:r>
              <a:rPr lang="zh-CN" altLang="en-US" dirty="0"/>
              <a:t>：销号。本次中断完成后要消除记录，中断控制器也有专门的销号寄存器</a:t>
            </a:r>
            <a:r>
              <a:rPr lang="en-US" altLang="zh-CN" dirty="0"/>
              <a:t>GICC_EOIR</a:t>
            </a:r>
            <a:r>
              <a:rPr lang="zh-CN" altLang="en-US" dirty="0"/>
              <a:t>。每次中断号处理内核都会记录次数和耗时，以便定位、跟踪、诊断问题。</a:t>
            </a:r>
          </a:p>
        </p:txBody>
      </p:sp>
      <p:pic>
        <p:nvPicPr>
          <p:cNvPr id="3" name="图片 2">
            <a:extLst>
              <a:ext uri="{FF2B5EF4-FFF2-40B4-BE49-F238E27FC236}">
                <a16:creationId xmlns:a16="http://schemas.microsoft.com/office/drawing/2014/main" id="{E8360A8C-1BD0-8389-8CE0-D5B97C4D9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38" y="686805"/>
            <a:ext cx="6827774" cy="5999119"/>
          </a:xfrm>
          <a:prstGeom prst="rect">
            <a:avLst/>
          </a:prstGeom>
        </p:spPr>
      </p:pic>
      <p:sp>
        <p:nvSpPr>
          <p:cNvPr id="4" name="矩形 3">
            <a:extLst>
              <a:ext uri="{FF2B5EF4-FFF2-40B4-BE49-F238E27FC236}">
                <a16:creationId xmlns:a16="http://schemas.microsoft.com/office/drawing/2014/main" id="{DABC0D42-5563-9185-9CCA-98D3CAC14743}"/>
              </a:ext>
            </a:extLst>
          </p:cNvPr>
          <p:cNvSpPr/>
          <p:nvPr/>
        </p:nvSpPr>
        <p:spPr>
          <a:xfrm>
            <a:off x="2801089" y="5429144"/>
            <a:ext cx="3282584" cy="300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当前正在处理的中断数</a:t>
            </a:r>
          </a:p>
        </p:txBody>
      </p:sp>
    </p:spTree>
    <p:extLst>
      <p:ext uri="{BB962C8B-B14F-4D97-AF65-F5344CB8AC3E}">
        <p14:creationId xmlns:p14="http://schemas.microsoft.com/office/powerpoint/2010/main" val="3897934011"/>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par>
                          <p:cTn id="10" fill="hold">
                            <p:stCondLst>
                              <p:cond delay="750"/>
                            </p:stCondLst>
                            <p:childTnLst>
                              <p:par>
                                <p:cTn id="11" presetID="22" presetClass="entr" presetSubtype="8" fill="hold" grpId="0" nodeType="after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75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3165466"/>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4" name="文本框 3">
            <a:extLst>
              <a:ext uri="{FF2B5EF4-FFF2-40B4-BE49-F238E27FC236}">
                <a16:creationId xmlns:a16="http://schemas.microsoft.com/office/drawing/2014/main" id="{175E94FD-0423-52BA-E851-17C464AFA2B8}"/>
              </a:ext>
            </a:extLst>
          </p:cNvPr>
          <p:cNvSpPr txBox="1"/>
          <p:nvPr/>
        </p:nvSpPr>
        <p:spPr>
          <a:xfrm>
            <a:off x="6683830"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
        <p:nvSpPr>
          <p:cNvPr id="8" name="文本框 7">
            <a:extLst>
              <a:ext uri="{FF2B5EF4-FFF2-40B4-BE49-F238E27FC236}">
                <a16:creationId xmlns:a16="http://schemas.microsoft.com/office/drawing/2014/main" id="{FF9DD243-EEB2-75BC-9F05-2A79EFE00716}"/>
              </a:ext>
            </a:extLst>
          </p:cNvPr>
          <p:cNvSpPr txBox="1"/>
          <p:nvPr/>
        </p:nvSpPr>
        <p:spPr>
          <a:xfrm>
            <a:off x="1349845" y="1082561"/>
            <a:ext cx="7739743" cy="1200329"/>
          </a:xfrm>
          <a:prstGeom prst="rect">
            <a:avLst/>
          </a:prstGeom>
          <a:noFill/>
        </p:spPr>
        <p:txBody>
          <a:bodyPr wrap="square" rtlCol="0">
            <a:spAutoFit/>
          </a:bodyPr>
          <a:lstStyle/>
          <a:p>
            <a:r>
              <a:rPr lang="en-US" altLang="zh-CN" b="1" dirty="0">
                <a:highlight>
                  <a:srgbClr val="C0C0C0"/>
                </a:highlight>
              </a:rPr>
              <a:t>The GICD_ISENABLERs provide a Set-enable bit for each interrupt supported by the GIC. Writing 1 to a Set-enable bit enables forwarding of the corresponding interrupt from the Distributor to the CPU interfaces. Reading a bit identifies whether the interrupt is enabled</a:t>
            </a:r>
            <a:endParaRPr lang="zh-CN" altLang="en-US" b="1" dirty="0">
              <a:highlight>
                <a:srgbClr val="C0C0C0"/>
              </a:highlight>
            </a:endParaRPr>
          </a:p>
        </p:txBody>
      </p:sp>
      <p:cxnSp>
        <p:nvCxnSpPr>
          <p:cNvPr id="13" name="直接箭头连接符 12">
            <a:extLst>
              <a:ext uri="{FF2B5EF4-FFF2-40B4-BE49-F238E27FC236}">
                <a16:creationId xmlns:a16="http://schemas.microsoft.com/office/drawing/2014/main" id="{31F57817-C13D-050A-2765-0895F5C0D798}"/>
              </a:ext>
            </a:extLst>
          </p:cNvPr>
          <p:cNvCxnSpPr/>
          <p:nvPr/>
        </p:nvCxnSpPr>
        <p:spPr>
          <a:xfrm flipV="1">
            <a:off x="5444757" y="2298507"/>
            <a:ext cx="0" cy="9860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4" name="组合 13">
            <a:extLst>
              <a:ext uri="{FF2B5EF4-FFF2-40B4-BE49-F238E27FC236}">
                <a16:creationId xmlns:a16="http://schemas.microsoft.com/office/drawing/2014/main" id="{68FBD00C-A118-634A-8A6B-F44092609EDB}"/>
              </a:ext>
            </a:extLst>
          </p:cNvPr>
          <p:cNvGrpSpPr/>
          <p:nvPr/>
        </p:nvGrpSpPr>
        <p:grpSpPr>
          <a:xfrm>
            <a:off x="5034801" y="2791534"/>
            <a:ext cx="4788468" cy="2693141"/>
            <a:chOff x="5087983" y="1621140"/>
            <a:chExt cx="4788468" cy="2693141"/>
          </a:xfrm>
        </p:grpSpPr>
        <p:sp>
          <p:nvSpPr>
            <p:cNvPr id="15" name="矩形 14">
              <a:extLst>
                <a:ext uri="{FF2B5EF4-FFF2-40B4-BE49-F238E27FC236}">
                  <a16:creationId xmlns:a16="http://schemas.microsoft.com/office/drawing/2014/main" id="{7FA20FC3-7409-B7CE-E930-550D3DFFB42A}"/>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47236497-AB5C-2EF8-5475-9DA2490E6217}"/>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691DDC6B-377E-273B-9E00-F5496ACD30CC}"/>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8" name="文本框 17">
              <a:extLst>
                <a:ext uri="{FF2B5EF4-FFF2-40B4-BE49-F238E27FC236}">
                  <a16:creationId xmlns:a16="http://schemas.microsoft.com/office/drawing/2014/main" id="{B63A65C1-BB01-BFFC-E1AD-239B6D1C5884}"/>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9" name="箭头: 下 18">
              <a:extLst>
                <a:ext uri="{FF2B5EF4-FFF2-40B4-BE49-F238E27FC236}">
                  <a16:creationId xmlns:a16="http://schemas.microsoft.com/office/drawing/2014/main" id="{E282092C-F21C-D7C2-9F72-51FBEFFFE5E9}"/>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0577FD2F-0FBD-36A7-D3D4-620900D63940}"/>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E64E8A55-9672-B302-AF9B-D71A6299B98E}"/>
              </a:ext>
            </a:extLst>
          </p:cNvPr>
          <p:cNvSpPr txBox="1"/>
          <p:nvPr/>
        </p:nvSpPr>
        <p:spPr>
          <a:xfrm>
            <a:off x="4639868" y="4015138"/>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Tree>
    <p:extLst>
      <p:ext uri="{BB962C8B-B14F-4D97-AF65-F5344CB8AC3E}">
        <p14:creationId xmlns:p14="http://schemas.microsoft.com/office/powerpoint/2010/main" val="3923580804"/>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63D6632B-9272-42B0-A3AE-1481BCE5F2A9}"/>
              </a:ext>
            </a:extLst>
          </p:cNvPr>
          <p:cNvSpPr txBox="1"/>
          <p:nvPr/>
        </p:nvSpPr>
        <p:spPr>
          <a:xfrm>
            <a:off x="7332995" y="916534"/>
            <a:ext cx="5484766" cy="461666"/>
          </a:xfrm>
          <a:prstGeom prst="rect">
            <a:avLst/>
          </a:prstGeom>
        </p:spPr>
        <p:txBody>
          <a:bodyPr vert="horz" lIns="91440" tIns="45720" rIns="91440" bIns="4572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pPr>
              <a:lnSpc>
                <a:spcPts val="2500"/>
              </a:lnSpc>
            </a:pPr>
            <a:endParaRPr lang="zh-CN" altLang="en-US" sz="4000" dirty="0"/>
          </a:p>
        </p:txBody>
      </p:sp>
      <p:pic>
        <p:nvPicPr>
          <p:cNvPr id="4" name="图片 3">
            <a:extLst>
              <a:ext uri="{FF2B5EF4-FFF2-40B4-BE49-F238E27FC236}">
                <a16:creationId xmlns:a16="http://schemas.microsoft.com/office/drawing/2014/main" id="{FF31FBDB-3D9D-7ADD-D2E4-3CD2A7817F71}"/>
              </a:ext>
            </a:extLst>
          </p:cNvPr>
          <p:cNvPicPr>
            <a:picLocks noChangeAspect="1"/>
          </p:cNvPicPr>
          <p:nvPr/>
        </p:nvPicPr>
        <p:blipFill>
          <a:blip r:embed="rId3"/>
          <a:stretch>
            <a:fillRect/>
          </a:stretch>
        </p:blipFill>
        <p:spPr>
          <a:xfrm>
            <a:off x="65821" y="973394"/>
            <a:ext cx="12060356" cy="5450169"/>
          </a:xfrm>
          <a:prstGeom prst="rect">
            <a:avLst/>
          </a:prstGeom>
        </p:spPr>
      </p:pic>
      <p:sp>
        <p:nvSpPr>
          <p:cNvPr id="2" name="Textbox 1">
            <a:extLst>
              <a:ext uri="{FF2B5EF4-FFF2-40B4-BE49-F238E27FC236}">
                <a16:creationId xmlns:a16="http://schemas.microsoft.com/office/drawing/2014/main" id="{44A1B0DF-D66B-3D8E-9FDC-CC3B6E08D29C}"/>
              </a:ext>
            </a:extLst>
          </p:cNvPr>
          <p:cNvSpPr/>
          <p:nvPr/>
        </p:nvSpPr>
        <p:spPr>
          <a:xfrm>
            <a:off x="805358" y="172076"/>
            <a:ext cx="11063522" cy="523220"/>
          </a:xfrm>
          <a:prstGeom prst="rect">
            <a:avLst/>
          </a:prstGeom>
          <a:noFill/>
        </p:spPr>
        <p:txBody>
          <a:bodyPr wrap="square">
            <a:spAutoFit/>
          </a:bodyPr>
          <a:lstStyle/>
          <a:p>
            <a:r>
              <a:rPr lang="en-US" altLang="zh-CN" sz="2800" spc="600" dirty="0" err="1">
                <a:solidFill>
                  <a:srgbClr val="202F41"/>
                </a:solidFill>
                <a:latin typeface="仓耳玄三M W05" panose="02020400000000000000" pitchFamily="18" charset="-122"/>
                <a:ea typeface="仓耳玄三M W05" panose="02020400000000000000" pitchFamily="18" charset="-122"/>
                <a:sym typeface="+mn-lt"/>
              </a:rPr>
              <a:t>OsInterrupt</a:t>
            </a:r>
            <a:r>
              <a:rPr lang="en-US" altLang="zh-CN" sz="2800" spc="600" dirty="0">
                <a:solidFill>
                  <a:srgbClr val="202F41"/>
                </a:solidFill>
                <a:latin typeface="仓耳玄三M W05" panose="02020400000000000000" pitchFamily="18" charset="-122"/>
                <a:ea typeface="仓耳玄三M W05" panose="02020400000000000000" pitchFamily="18" charset="-122"/>
                <a:sym typeface="+mn-lt"/>
              </a:rPr>
              <a:t>()</a:t>
            </a:r>
            <a:r>
              <a:rPr lang="zh-CN" altLang="en-US" sz="2800" spc="600" dirty="0">
                <a:solidFill>
                  <a:srgbClr val="202F41"/>
                </a:solidFill>
                <a:latin typeface="仓耳玄三M W05" panose="02020400000000000000" pitchFamily="18" charset="-122"/>
                <a:ea typeface="仓耳玄三M W05" panose="02020400000000000000" pitchFamily="18" charset="-122"/>
                <a:sym typeface="+mn-lt"/>
              </a:rPr>
              <a:t>：中断实际处理函数</a:t>
            </a:r>
            <a:endParaRPr lang="es-ES" sz="2800" spc="600" dirty="0">
              <a:solidFill>
                <a:srgbClr val="202F41"/>
              </a:solidFill>
              <a:latin typeface="仓耳玄三M W05" panose="02020400000000000000" pitchFamily="18" charset="-122"/>
              <a:ea typeface="仓耳玄三M W05" panose="02020400000000000000" pitchFamily="18" charset="-122"/>
              <a:sym typeface="+mn-lt"/>
            </a:endParaRPr>
          </a:p>
        </p:txBody>
      </p:sp>
    </p:spTree>
    <p:extLst>
      <p:ext uri="{BB962C8B-B14F-4D97-AF65-F5344CB8AC3E}">
        <p14:creationId xmlns:p14="http://schemas.microsoft.com/office/powerpoint/2010/main" val="3757363665"/>
      </p:ext>
    </p:extLst>
  </p:cSld>
  <p:clrMapOvr>
    <a:masterClrMapping/>
  </p:clrMapOvr>
  <mc:AlternateContent xmlns:mc="http://schemas.openxmlformats.org/markup-compatibility/2006" xmlns:p14="http://schemas.microsoft.com/office/powerpoint/2010/main">
    <mc:Choice Requires="p14">
      <p:transition spd="slow" p14:dur="1750" advClick="0" advTm="0">
        <p14:gallery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750" fill="hold"/>
                                        <p:tgtEl>
                                          <p:spTgt spid="2"/>
                                        </p:tgtEl>
                                        <p:attrNameLst>
                                          <p:attrName>ppt_w</p:attrName>
                                        </p:attrNameLst>
                                      </p:cBhvr>
                                      <p:tavLst>
                                        <p:tav tm="0">
                                          <p:val>
                                            <p:fltVal val="0"/>
                                          </p:val>
                                        </p:tav>
                                        <p:tav tm="100000">
                                          <p:val>
                                            <p:strVal val="#ppt_w"/>
                                          </p:val>
                                        </p:tav>
                                      </p:tavLst>
                                    </p:anim>
                                    <p:anim calcmode="lin" valueType="num">
                                      <p:cBhvr>
                                        <p:cTn id="12" dur="750" fill="hold"/>
                                        <p:tgtEl>
                                          <p:spTgt spid="2"/>
                                        </p:tgtEl>
                                        <p:attrNameLst>
                                          <p:attrName>ppt_h</p:attrName>
                                        </p:attrNameLst>
                                      </p:cBhvr>
                                      <p:tavLst>
                                        <p:tav tm="0">
                                          <p:val>
                                            <p:fltVal val="0"/>
                                          </p:val>
                                        </p:tav>
                                        <p:tav tm="100000">
                                          <p:val>
                                            <p:strVal val="#ppt_h"/>
                                          </p:val>
                                        </p:tav>
                                      </p:tavLst>
                                    </p:anim>
                                    <p:animEffect transition="in" filter="fade">
                                      <p:cBhvr>
                                        <p:cTn id="13"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521F9C28-1448-4FFE-96DD-97755D525F2D}"/>
              </a:ext>
            </a:extLst>
          </p:cNvPr>
          <p:cNvSpPr txBox="1"/>
          <p:nvPr/>
        </p:nvSpPr>
        <p:spPr>
          <a:xfrm>
            <a:off x="4750339" y="4648843"/>
            <a:ext cx="6079701" cy="1026371"/>
          </a:xfrm>
          <a:prstGeom prst="rect">
            <a:avLst/>
          </a:prstGeom>
          <a:noFill/>
        </p:spPr>
        <p:txBody>
          <a:bodyPr wrap="square">
            <a:spAutoFit/>
          </a:bodyPr>
          <a:lstStyle>
            <a:defPPr>
              <a:defRPr lang="zh-CN"/>
            </a:defPPr>
            <a:lvl1pPr>
              <a:defRPr sz="1400">
                <a:solidFill>
                  <a:schemeClr val="tx1">
                    <a:lumMod val="75000"/>
                    <a:lumOff val="25000"/>
                  </a:schemeClr>
                </a:solidFill>
                <a:latin typeface="仓耳玄三M W05" panose="02020400000000000000" pitchFamily="18" charset="-122"/>
                <a:ea typeface="仓耳玄三M W05" panose="02020400000000000000" pitchFamily="18" charset="-122"/>
              </a:defRPr>
            </a:lvl1pPr>
          </a:lstStyle>
          <a:p>
            <a:pPr>
              <a:lnSpc>
                <a:spcPts val="2500"/>
              </a:lnSpc>
            </a:pPr>
            <a:r>
              <a:rPr lang="zh-CN" altLang="en-US" sz="1600" b="0" i="0" dirty="0">
                <a:solidFill>
                  <a:srgbClr val="252B3A"/>
                </a:solidFill>
                <a:effectLst/>
                <a:latin typeface="微软雅黑" panose="020B0503020204020204" pitchFamily="34" charset="-122"/>
                <a:ea typeface="微软雅黑" panose="020B0503020204020204" pitchFamily="34" charset="-122"/>
              </a:rPr>
              <a:t>开启和关闭所有可屏蔽中断，主要用于临界区访问</a:t>
            </a:r>
            <a:r>
              <a:rPr lang="zh-CN" altLang="en-US" sz="1600" dirty="0">
                <a:solidFill>
                  <a:srgbClr val="252B3A"/>
                </a:solidFill>
                <a:latin typeface="微软雅黑" panose="020B0503020204020204" pitchFamily="34" charset="-122"/>
                <a:ea typeface="微软雅黑" panose="020B0503020204020204" pitchFamily="34" charset="-122"/>
              </a:rPr>
              <a:t>、设置开启中断嵌套</a:t>
            </a:r>
            <a:r>
              <a:rPr lang="zh-CN" altLang="en-US" sz="1600" b="0" i="0" dirty="0">
                <a:solidFill>
                  <a:srgbClr val="252B3A"/>
                </a:solidFill>
                <a:effectLst/>
                <a:latin typeface="微软雅黑" panose="020B0503020204020204" pitchFamily="34" charset="-122"/>
                <a:ea typeface="微软雅黑" panose="020B0503020204020204" pitchFamily="34" charset="-122"/>
              </a:rPr>
              <a:t>或者进行一些重要的配置时，防止被突发的中断打断</a:t>
            </a:r>
            <a:r>
              <a:rPr lang="en-US" altLang="zh-CN" sz="1600" b="0" i="0" dirty="0">
                <a:solidFill>
                  <a:srgbClr val="252B3A"/>
                </a:solidFill>
                <a:effectLst/>
                <a:latin typeface="微软雅黑" panose="020B0503020204020204" pitchFamily="34" charset="-122"/>
                <a:ea typeface="微软雅黑" panose="020B0503020204020204" pitchFamily="34" charset="-122"/>
              </a:rPr>
              <a:t>.</a:t>
            </a:r>
            <a:r>
              <a:rPr lang="zh-CN" altLang="en-US" sz="1600" b="0" i="0" dirty="0">
                <a:solidFill>
                  <a:srgbClr val="252B3A"/>
                </a:solidFill>
                <a:effectLst/>
                <a:latin typeface="微软雅黑" panose="020B0503020204020204" pitchFamily="34" charset="-122"/>
                <a:ea typeface="微软雅黑" panose="020B0503020204020204" pitchFamily="34" charset="-122"/>
              </a:rPr>
              <a:t>本质上就是修改状态寄存器中的值，达到屏蔽中断的目的。</a:t>
            </a:r>
            <a:endParaRPr lang="zh-CN" altLang="en-US" sz="1200" dirty="0">
              <a:latin typeface="Wide Latin" panose="020A0A07050505020404" pitchFamily="18" charset="0"/>
            </a:endParaRPr>
          </a:p>
        </p:txBody>
      </p:sp>
      <p:sp>
        <p:nvSpPr>
          <p:cNvPr id="3" name="文本框 2">
            <a:extLst>
              <a:ext uri="{FF2B5EF4-FFF2-40B4-BE49-F238E27FC236}">
                <a16:creationId xmlns:a16="http://schemas.microsoft.com/office/drawing/2014/main" id="{F2AAD5C3-8AC2-10F7-6B51-71F837E5F867}"/>
              </a:ext>
            </a:extLst>
          </p:cNvPr>
          <p:cNvSpPr txBox="1"/>
          <p:nvPr/>
        </p:nvSpPr>
        <p:spPr>
          <a:xfrm>
            <a:off x="2306714" y="4017853"/>
            <a:ext cx="6589492" cy="412934"/>
          </a:xfrm>
          <a:prstGeom prst="rect">
            <a:avLst/>
          </a:prstGeom>
          <a:noFill/>
        </p:spPr>
        <p:txBody>
          <a:bodyPr wrap="square">
            <a:spAutoFit/>
          </a:bodyPr>
          <a:lstStyle>
            <a:defPPr>
              <a:defRPr lang="zh-CN"/>
            </a:defPPr>
            <a:lvl1pPr>
              <a:defRPr sz="1400">
                <a:solidFill>
                  <a:schemeClr val="tx1">
                    <a:lumMod val="75000"/>
                    <a:lumOff val="25000"/>
                  </a:schemeClr>
                </a:solidFill>
                <a:latin typeface="仓耳玄三M W05" panose="02020400000000000000" pitchFamily="18" charset="-122"/>
                <a:ea typeface="仓耳玄三M W05" panose="02020400000000000000" pitchFamily="18" charset="-122"/>
              </a:defRPr>
            </a:lvl1pPr>
          </a:lstStyle>
          <a:p>
            <a:pPr algn="ctr">
              <a:lnSpc>
                <a:spcPts val="2500"/>
              </a:lnSpc>
            </a:pPr>
            <a:r>
              <a:rPr lang="zh-CN" altLang="en-US" sz="2400" dirty="0">
                <a:latin typeface="华文中宋" panose="02010600040101010101" pitchFamily="2" charset="-122"/>
                <a:ea typeface="华文中宋" panose="02010600040101010101" pitchFamily="2" charset="-122"/>
              </a:rPr>
              <a:t>钟   旭   炬</a:t>
            </a:r>
          </a:p>
        </p:txBody>
      </p:sp>
      <p:sp>
        <p:nvSpPr>
          <p:cNvPr id="6" name="文本框 5">
            <a:extLst>
              <a:ext uri="{FF2B5EF4-FFF2-40B4-BE49-F238E27FC236}">
                <a16:creationId xmlns:a16="http://schemas.microsoft.com/office/drawing/2014/main" id="{A677E172-97F4-8FD6-3FBA-85E8DC5BBFDC}"/>
              </a:ext>
            </a:extLst>
          </p:cNvPr>
          <p:cNvSpPr txBox="1"/>
          <p:nvPr/>
        </p:nvSpPr>
        <p:spPr>
          <a:xfrm>
            <a:off x="6096000" y="833700"/>
            <a:ext cx="6217920" cy="923330"/>
          </a:xfrm>
          <a:prstGeom prst="rect">
            <a:avLst/>
          </a:prstGeom>
          <a:noFill/>
        </p:spPr>
        <p:txBody>
          <a:bodyPr wrap="square">
            <a:spAutoFit/>
          </a:bodyPr>
          <a:lstStyle/>
          <a:p>
            <a:r>
              <a:rPr lang="zh-CN" altLang="en-US" b="1" dirty="0"/>
              <a:t>参考：</a:t>
            </a:r>
            <a:endParaRPr lang="en-US" altLang="zh-CN" b="1" dirty="0">
              <a:hlinkClick r:id="rId3">
                <a:extLst>
                  <a:ext uri="{A12FA001-AC4F-418D-AE19-62706E023703}">
                    <ahyp:hlinkClr xmlns:ahyp="http://schemas.microsoft.com/office/drawing/2018/hyperlinkcolor" val="tx"/>
                  </a:ext>
                </a:extLst>
              </a:hlinkClick>
            </a:endParaRPr>
          </a:p>
          <a:p>
            <a:r>
              <a:rPr lang="en-US" altLang="zh-CN" dirty="0">
                <a:solidFill>
                  <a:srgbClr val="0563C1"/>
                </a:solidFill>
                <a:hlinkClick r:id="rId3">
                  <a:extLst>
                    <a:ext uri="{A12FA001-AC4F-418D-AE19-62706E023703}">
                      <ahyp:hlinkClr xmlns:ahyp="http://schemas.microsoft.com/office/drawing/2018/hyperlinkcolor" val="tx"/>
                    </a:ext>
                  </a:extLst>
                </a:hlinkClick>
              </a:rPr>
              <a:t>0x06 </a:t>
            </a:r>
            <a:r>
              <a:rPr lang="en-US" altLang="zh-CN" dirty="0" err="1">
                <a:solidFill>
                  <a:srgbClr val="0563C1"/>
                </a:solidFill>
                <a:hlinkClick r:id="rId3">
                  <a:extLst>
                    <a:ext uri="{A12FA001-AC4F-418D-AE19-62706E023703}">
                      <ahyp:hlinkClr xmlns:ahyp="http://schemas.microsoft.com/office/drawing/2018/hyperlinkcolor" val="tx"/>
                    </a:ext>
                  </a:extLst>
                </a:hlinkClick>
              </a:rPr>
              <a:t>LiteOS</a:t>
            </a:r>
            <a:r>
              <a:rPr lang="zh-CN" altLang="en-US" dirty="0">
                <a:solidFill>
                  <a:srgbClr val="0563C1"/>
                </a:solidFill>
                <a:hlinkClick r:id="rId3">
                  <a:extLst>
                    <a:ext uri="{A12FA001-AC4F-418D-AE19-62706E023703}">
                      <ahyp:hlinkClr xmlns:ahyp="http://schemas.microsoft.com/office/drawing/2018/hyperlinkcolor" val="tx"/>
                    </a:ext>
                  </a:extLst>
                </a:hlinkClick>
              </a:rPr>
              <a:t>内核详解</a:t>
            </a:r>
            <a:r>
              <a:rPr lang="en-US" altLang="zh-CN" dirty="0">
                <a:solidFill>
                  <a:srgbClr val="0563C1"/>
                </a:solidFill>
                <a:hlinkClick r:id="rId3">
                  <a:extLst>
                    <a:ext uri="{A12FA001-AC4F-418D-AE19-62706E023703}">
                      <ahyp:hlinkClr xmlns:ahyp="http://schemas.microsoft.com/office/drawing/2018/hyperlinkcolor" val="tx"/>
                    </a:ext>
                  </a:extLst>
                </a:hlinkClick>
              </a:rPr>
              <a:t>--</a:t>
            </a:r>
            <a:r>
              <a:rPr lang="zh-CN" altLang="en-US" dirty="0">
                <a:solidFill>
                  <a:srgbClr val="0563C1"/>
                </a:solidFill>
                <a:hlinkClick r:id="rId3">
                  <a:extLst>
                    <a:ext uri="{A12FA001-AC4F-418D-AE19-62706E023703}">
                      <ahyp:hlinkClr xmlns:ahyp="http://schemas.microsoft.com/office/drawing/2018/hyperlinkcolor" val="tx"/>
                    </a:ext>
                  </a:extLst>
                </a:hlinkClick>
              </a:rPr>
              <a:t>中断接管机制</a:t>
            </a:r>
            <a:r>
              <a:rPr lang="en-US" altLang="zh-CN" dirty="0">
                <a:solidFill>
                  <a:srgbClr val="0563C1"/>
                </a:solidFill>
                <a:hlinkClick r:id="rId3">
                  <a:extLst>
                    <a:ext uri="{A12FA001-AC4F-418D-AE19-62706E023703}">
                      <ahyp:hlinkClr xmlns:ahyp="http://schemas.microsoft.com/office/drawing/2018/hyperlinkcolor" val="tx"/>
                    </a:ext>
                  </a:extLst>
                </a:hlinkClick>
              </a:rPr>
              <a:t>(</a:t>
            </a:r>
            <a:r>
              <a:rPr lang="zh-CN" altLang="en-US" dirty="0">
                <a:solidFill>
                  <a:srgbClr val="0563C1"/>
                </a:solidFill>
                <a:hlinkClick r:id="rId3">
                  <a:extLst>
                    <a:ext uri="{A12FA001-AC4F-418D-AE19-62706E023703}">
                      <ahyp:hlinkClr xmlns:ahyp="http://schemas.microsoft.com/office/drawing/2018/hyperlinkcolor" val="tx"/>
                    </a:ext>
                  </a:extLst>
                </a:hlinkClick>
              </a:rPr>
              <a:t>上</a:t>
            </a:r>
            <a:r>
              <a:rPr lang="en-US" altLang="zh-CN" dirty="0">
                <a:solidFill>
                  <a:srgbClr val="0563C1"/>
                </a:solidFill>
                <a:hlinkClick r:id="rId3">
                  <a:extLst>
                    <a:ext uri="{A12FA001-AC4F-418D-AE19-62706E023703}">
                      <ahyp:hlinkClr xmlns:ahyp="http://schemas.microsoft.com/office/drawing/2018/hyperlinkcolor" val="tx"/>
                    </a:ext>
                  </a:extLst>
                </a:hlinkClick>
              </a:rPr>
              <a:t>)-</a:t>
            </a:r>
            <a:r>
              <a:rPr lang="zh-CN" altLang="en-US" dirty="0">
                <a:solidFill>
                  <a:srgbClr val="0563C1"/>
                </a:solidFill>
                <a:hlinkClick r:id="rId3">
                  <a:extLst>
                    <a:ext uri="{A12FA001-AC4F-418D-AE19-62706E023703}">
                      <ahyp:hlinkClr xmlns:ahyp="http://schemas.microsoft.com/office/drawing/2018/hyperlinkcolor" val="tx"/>
                    </a:ext>
                  </a:extLst>
                </a:hlinkClick>
              </a:rPr>
              <a:t>云社区</a:t>
            </a:r>
            <a:r>
              <a:rPr lang="en-US" altLang="zh-CN" dirty="0">
                <a:solidFill>
                  <a:srgbClr val="0563C1"/>
                </a:solidFill>
                <a:hlinkClick r:id="rId3">
                  <a:extLst>
                    <a:ext uri="{A12FA001-AC4F-418D-AE19-62706E023703}">
                      <ahyp:hlinkClr xmlns:ahyp="http://schemas.microsoft.com/office/drawing/2018/hyperlinkcolor" val="tx"/>
                    </a:ext>
                  </a:extLst>
                </a:hlinkClick>
              </a:rPr>
              <a:t>-</a:t>
            </a:r>
            <a:r>
              <a:rPr lang="zh-CN" altLang="en-US" dirty="0">
                <a:solidFill>
                  <a:srgbClr val="0563C1"/>
                </a:solidFill>
                <a:hlinkClick r:id="rId3">
                  <a:extLst>
                    <a:ext uri="{A12FA001-AC4F-418D-AE19-62706E023703}">
                      <ahyp:hlinkClr xmlns:ahyp="http://schemas.microsoft.com/office/drawing/2018/hyperlinkcolor" val="tx"/>
                    </a:ext>
                  </a:extLst>
                </a:hlinkClick>
              </a:rPr>
              <a:t>华为云 </a:t>
            </a:r>
            <a:r>
              <a:rPr lang="en-US" altLang="zh-CN" dirty="0">
                <a:solidFill>
                  <a:srgbClr val="0563C1"/>
                </a:solidFill>
                <a:hlinkClick r:id="rId3">
                  <a:extLst>
                    <a:ext uri="{A12FA001-AC4F-418D-AE19-62706E023703}">
                      <ahyp:hlinkClr xmlns:ahyp="http://schemas.microsoft.com/office/drawing/2018/hyperlinkcolor" val="tx"/>
                    </a:ext>
                  </a:extLst>
                </a:hlinkClick>
              </a:rPr>
              <a:t>(huaweicloud.com)</a:t>
            </a:r>
            <a:endParaRPr lang="zh-CN" altLang="en-US" dirty="0"/>
          </a:p>
        </p:txBody>
      </p:sp>
      <p:sp>
        <p:nvSpPr>
          <p:cNvPr id="2" name="Rectangle 24">
            <a:extLst>
              <a:ext uri="{FF2B5EF4-FFF2-40B4-BE49-F238E27FC236}">
                <a16:creationId xmlns:a16="http://schemas.microsoft.com/office/drawing/2014/main" id="{A12D71B6-F3D5-A497-FE7D-3E37538C2B22}"/>
              </a:ext>
            </a:extLst>
          </p:cNvPr>
          <p:cNvSpPr/>
          <p:nvPr/>
        </p:nvSpPr>
        <p:spPr>
          <a:xfrm>
            <a:off x="1845271" y="2780928"/>
            <a:ext cx="1183469" cy="1045574"/>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 name="TextBox 25">
            <a:extLst>
              <a:ext uri="{FF2B5EF4-FFF2-40B4-BE49-F238E27FC236}">
                <a16:creationId xmlns:a16="http://schemas.microsoft.com/office/drawing/2014/main" id="{D19DF4C6-80C5-FC4E-BB3C-E80516DB6F28}"/>
              </a:ext>
            </a:extLst>
          </p:cNvPr>
          <p:cNvSpPr txBox="1"/>
          <p:nvPr/>
        </p:nvSpPr>
        <p:spPr>
          <a:xfrm>
            <a:off x="2052720" y="3011327"/>
            <a:ext cx="853558"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600" dirty="0">
                <a:solidFill>
                  <a:schemeClr val="bg1"/>
                </a:solidFill>
                <a:latin typeface="Arial Black"/>
              </a:rPr>
              <a:t>05</a:t>
            </a:r>
            <a:endParaRPr lang="zh-CN" sz="3600" dirty="0">
              <a:solidFill>
                <a:schemeClr val="bg1"/>
              </a:solidFill>
              <a:latin typeface="Arial Black"/>
            </a:endParaRPr>
          </a:p>
        </p:txBody>
      </p:sp>
      <p:sp>
        <p:nvSpPr>
          <p:cNvPr id="5" name="Rectangle 26">
            <a:extLst>
              <a:ext uri="{FF2B5EF4-FFF2-40B4-BE49-F238E27FC236}">
                <a16:creationId xmlns:a16="http://schemas.microsoft.com/office/drawing/2014/main" id="{03D9C31D-C2C8-393E-8E0B-854476C708FA}"/>
              </a:ext>
            </a:extLst>
          </p:cNvPr>
          <p:cNvSpPr/>
          <p:nvPr/>
        </p:nvSpPr>
        <p:spPr>
          <a:xfrm>
            <a:off x="4009790" y="2780877"/>
            <a:ext cx="5029375" cy="1045625"/>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7" name="TextBox 27">
            <a:extLst>
              <a:ext uri="{FF2B5EF4-FFF2-40B4-BE49-F238E27FC236}">
                <a16:creationId xmlns:a16="http://schemas.microsoft.com/office/drawing/2014/main" id="{8F0A67B9-3284-19BF-4BF5-DB07A6C11D97}"/>
              </a:ext>
            </a:extLst>
          </p:cNvPr>
          <p:cNvSpPr txBox="1"/>
          <p:nvPr/>
        </p:nvSpPr>
        <p:spPr>
          <a:xfrm>
            <a:off x="4296320" y="2966034"/>
            <a:ext cx="3916552" cy="646331"/>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3600" b="1" dirty="0">
                <a:solidFill>
                  <a:schemeClr val="bg1"/>
                </a:solidFill>
                <a:latin typeface="微软雅黑"/>
                <a:ea typeface="微软雅黑"/>
              </a:rPr>
              <a:t>中断相关其他函数</a:t>
            </a:r>
            <a:endParaRPr lang="zh-CN" sz="3600" b="1" dirty="0">
              <a:solidFill>
                <a:schemeClr val="bg1"/>
              </a:solidFill>
              <a:latin typeface="微软雅黑"/>
              <a:ea typeface="微软雅黑"/>
            </a:endParaRPr>
          </a:p>
        </p:txBody>
      </p:sp>
    </p:spTree>
    <p:extLst>
      <p:ext uri="{BB962C8B-B14F-4D97-AF65-F5344CB8AC3E}">
        <p14:creationId xmlns:p14="http://schemas.microsoft.com/office/powerpoint/2010/main" val="3673870703"/>
      </p:ext>
    </p:extLst>
  </p:cSld>
  <p:clrMapOvr>
    <a:masterClrMapping/>
  </p:clrMapOvr>
  <mc:AlternateContent xmlns:mc="http://schemas.openxmlformats.org/markup-compatibility/2006" xmlns:p14="http://schemas.microsoft.com/office/powerpoint/2010/main">
    <mc:Choice Requires="p14">
      <p:transition spd="slow" p14:dur="1750" advClick="0" advTm="0">
        <p14:pan dir="u"/>
      </p:transition>
    </mc:Choice>
    <mc:Fallback xmlns="">
      <p:transition spd="slow" advClick="0" advTm="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04FE1D6-B19F-D33B-1730-FBFC80A4C964}"/>
              </a:ext>
            </a:extLst>
          </p:cNvPr>
          <p:cNvPicPr>
            <a:picLocks noChangeAspect="1"/>
          </p:cNvPicPr>
          <p:nvPr/>
        </p:nvPicPr>
        <p:blipFill>
          <a:blip r:embed="rId2"/>
          <a:stretch>
            <a:fillRect/>
          </a:stretch>
        </p:blipFill>
        <p:spPr>
          <a:xfrm>
            <a:off x="2062346" y="606720"/>
            <a:ext cx="7948990" cy="6143704"/>
          </a:xfrm>
          <a:prstGeom prst="rect">
            <a:avLst/>
          </a:prstGeom>
        </p:spPr>
      </p:pic>
      <p:sp>
        <p:nvSpPr>
          <p:cNvPr id="2" name="文本框 1">
            <a:extLst>
              <a:ext uri="{FF2B5EF4-FFF2-40B4-BE49-F238E27FC236}">
                <a16:creationId xmlns:a16="http://schemas.microsoft.com/office/drawing/2014/main" id="{0E2A1725-1BE6-C671-81FD-6AC0E718A5B5}"/>
              </a:ext>
            </a:extLst>
          </p:cNvPr>
          <p:cNvSpPr txBox="1"/>
          <p:nvPr/>
        </p:nvSpPr>
        <p:spPr>
          <a:xfrm>
            <a:off x="4173583" y="117566"/>
            <a:ext cx="4251960" cy="400110"/>
          </a:xfrm>
          <a:prstGeom prst="rect">
            <a:avLst/>
          </a:prstGeom>
          <a:noFill/>
        </p:spPr>
        <p:txBody>
          <a:bodyPr wrap="square" rtlCol="0">
            <a:spAutoFit/>
          </a:bodyPr>
          <a:lstStyle/>
          <a:p>
            <a:r>
              <a:rPr lang="en-US" altLang="zh-CN" sz="2000" b="1" dirty="0">
                <a:solidFill>
                  <a:schemeClr val="accent2"/>
                </a:solidFill>
              </a:rPr>
              <a:t>CPSR</a:t>
            </a:r>
            <a:r>
              <a:rPr lang="zh-CN" altLang="en-US" sz="2000" b="1" dirty="0">
                <a:solidFill>
                  <a:schemeClr val="accent2"/>
                </a:solidFill>
              </a:rPr>
              <a:t>状态寄存器</a:t>
            </a:r>
          </a:p>
        </p:txBody>
      </p:sp>
    </p:spTree>
    <p:extLst>
      <p:ext uri="{BB962C8B-B14F-4D97-AF65-F5344CB8AC3E}">
        <p14:creationId xmlns:p14="http://schemas.microsoft.com/office/powerpoint/2010/main" val="170946346"/>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44496" y="196822"/>
            <a:ext cx="6769335" cy="584775"/>
          </a:xfrm>
          <a:prstGeom prst="rect">
            <a:avLst/>
          </a:prstGeom>
          <a:noFill/>
        </p:spPr>
        <p:txBody>
          <a:bodyPr wrap="square">
            <a:spAutoFit/>
          </a:bodyPr>
          <a:lstStyle/>
          <a:p>
            <a:pPr algn="ctr"/>
            <a:r>
              <a:rPr lang="en-US" altLang="zh-CN" sz="3200" spc="600" dirty="0">
                <a:solidFill>
                  <a:srgbClr val="202F41"/>
                </a:solidFill>
                <a:latin typeface="Lucida Sans" panose="020B0602030504020204" pitchFamily="34" charset="0"/>
                <a:ea typeface="仓耳玄三M W05" panose="02020400000000000000" pitchFamily="18" charset="-122"/>
                <a:sym typeface="+mn-lt"/>
              </a:rPr>
              <a:t>01. </a:t>
            </a:r>
            <a:r>
              <a:rPr lang="en-US" altLang="zh-CN" sz="3200" spc="600" dirty="0" err="1">
                <a:solidFill>
                  <a:srgbClr val="202F41"/>
                </a:solidFill>
                <a:latin typeface="Lucida Sans" panose="020B0602030504020204" pitchFamily="34" charset="0"/>
                <a:ea typeface="仓耳玄三M W05" panose="02020400000000000000" pitchFamily="18" charset="-122"/>
                <a:sym typeface="+mn-lt"/>
              </a:rPr>
              <a:t>LOS_IntLock</a:t>
            </a:r>
            <a:r>
              <a:rPr lang="zh-CN" altLang="en-US" sz="3200" spc="600" dirty="0">
                <a:solidFill>
                  <a:srgbClr val="202F41"/>
                </a:solidFill>
                <a:latin typeface="Lucida Sans" panose="020B0602030504020204" pitchFamily="34" charset="0"/>
                <a:ea typeface="仓耳玄三M W05" panose="02020400000000000000" pitchFamily="18" charset="-122"/>
                <a:sym typeface="+mn-lt"/>
              </a:rPr>
              <a:t>：关中断</a:t>
            </a:r>
            <a:endParaRPr lang="es-ES" sz="3200" spc="600" dirty="0">
              <a:solidFill>
                <a:srgbClr val="202F41"/>
              </a:solidFill>
              <a:latin typeface="Lucida Sans" panose="020B0602030504020204" pitchFamily="34" charset="0"/>
              <a:ea typeface="仓耳玄三M W05" panose="02020400000000000000" pitchFamily="18" charset="-122"/>
              <a:sym typeface="+mn-lt"/>
            </a:endParaRPr>
          </a:p>
        </p:txBody>
      </p:sp>
      <p:sp>
        <p:nvSpPr>
          <p:cNvPr id="2" name="内容占位符 2">
            <a:extLst>
              <a:ext uri="{FF2B5EF4-FFF2-40B4-BE49-F238E27FC236}">
                <a16:creationId xmlns:a16="http://schemas.microsoft.com/office/drawing/2014/main" id="{7FABECA5-4549-D2B0-4A54-443E003ABF0D}"/>
              </a:ext>
            </a:extLst>
          </p:cNvPr>
          <p:cNvSpPr>
            <a:spLocks noGrp="1"/>
          </p:cNvSpPr>
          <p:nvPr>
            <p:ph idx="1"/>
          </p:nvPr>
        </p:nvSpPr>
        <p:spPr>
          <a:xfrm>
            <a:off x="1065913" y="1667397"/>
            <a:ext cx="10515600" cy="4701393"/>
          </a:xfrm>
        </p:spPr>
        <p:txBody>
          <a:bodyPr>
            <a:normAutofit fontScale="55000" lnSpcReduction="20000"/>
          </a:bodyPr>
          <a:lstStyle/>
          <a:p>
            <a:r>
              <a:rPr lang="en-US" altLang="zh-CN" b="1" dirty="0">
                <a:solidFill>
                  <a:srgbClr val="000000"/>
                </a:solidFill>
                <a:latin typeface="新宋体" panose="02010609030101010101" pitchFamily="49" charset="-122"/>
                <a:ea typeface="新宋体" panose="02010609030101010101" pitchFamily="49" charset="-122"/>
              </a:rPr>
              <a:t>STATIC INLINE UINT32 </a:t>
            </a:r>
            <a:r>
              <a:rPr lang="en-US" altLang="zh-CN" b="1" dirty="0" err="1">
                <a:solidFill>
                  <a:srgbClr val="000000"/>
                </a:solidFill>
                <a:latin typeface="新宋体" panose="02010609030101010101" pitchFamily="49" charset="-122"/>
                <a:ea typeface="新宋体" panose="02010609030101010101" pitchFamily="49" charset="-122"/>
              </a:rPr>
              <a:t>LOS_IntLock</a:t>
            </a:r>
            <a:r>
              <a:rPr lang="en-US" altLang="zh-CN" b="1" dirty="0">
                <a:solidFill>
                  <a:srgbClr val="000000"/>
                </a:solidFill>
                <a:latin typeface="新宋体" panose="02010609030101010101" pitchFamily="49" charset="-122"/>
                <a:ea typeface="新宋体" panose="02010609030101010101" pitchFamily="49" charset="-122"/>
              </a:rPr>
              <a:t>(VOID)</a:t>
            </a:r>
          </a:p>
          <a:p>
            <a:r>
              <a:rPr lang="en-US" altLang="zh-CN" b="1" dirty="0">
                <a:solidFill>
                  <a:srgbClr val="000000"/>
                </a:solidFill>
                <a:latin typeface="新宋体" panose="02010609030101010101" pitchFamily="49" charset="-122"/>
                <a:ea typeface="新宋体" panose="02010609030101010101" pitchFamily="49" charset="-122"/>
              </a:rPr>
              <a:t>{</a:t>
            </a:r>
            <a:r>
              <a:rPr lang="en-US" altLang="zh-CN" b="1" dirty="0">
                <a:solidFill>
                  <a:srgbClr val="008000"/>
                </a:solidFill>
                <a:latin typeface="新宋体" panose="02010609030101010101" pitchFamily="49" charset="-122"/>
                <a:ea typeface="新宋体" panose="02010609030101010101" pitchFamily="49" charset="-122"/>
              </a:rPr>
              <a:t>//</a:t>
            </a:r>
            <a:r>
              <a:rPr lang="zh-CN" altLang="en-US" b="1" dirty="0">
                <a:solidFill>
                  <a:srgbClr val="008000"/>
                </a:solidFill>
                <a:latin typeface="新宋体" panose="02010609030101010101" pitchFamily="49" charset="-122"/>
                <a:ea typeface="新宋体" panose="02010609030101010101" pitchFamily="49" charset="-122"/>
              </a:rPr>
              <a:t>此</a:t>
            </a:r>
            <a:r>
              <a:rPr lang="en-US" altLang="zh-CN" b="1" dirty="0">
                <a:solidFill>
                  <a:srgbClr val="008000"/>
                </a:solidFill>
                <a:latin typeface="新宋体" panose="02010609030101010101" pitchFamily="49" charset="-122"/>
                <a:ea typeface="新宋体" panose="02010609030101010101" pitchFamily="49" charset="-122"/>
              </a:rPr>
              <a:t>API</a:t>
            </a:r>
            <a:r>
              <a:rPr lang="zh-CN" altLang="en-US" b="1" dirty="0">
                <a:solidFill>
                  <a:srgbClr val="008000"/>
                </a:solidFill>
                <a:latin typeface="新宋体" panose="02010609030101010101" pitchFamily="49" charset="-122"/>
                <a:ea typeface="新宋体" panose="02010609030101010101" pitchFamily="49" charset="-122"/>
              </a:rPr>
              <a:t>用于禁用</a:t>
            </a:r>
            <a:r>
              <a:rPr lang="en-US" altLang="zh-CN" b="1" dirty="0">
                <a:solidFill>
                  <a:srgbClr val="008000"/>
                </a:solidFill>
                <a:latin typeface="新宋体" panose="02010609030101010101" pitchFamily="49" charset="-122"/>
                <a:ea typeface="新宋体" panose="02010609030101010101" pitchFamily="49" charset="-122"/>
              </a:rPr>
              <a:t>CPSR</a:t>
            </a:r>
            <a:r>
              <a:rPr lang="zh-CN" altLang="en-US" b="1" dirty="0">
                <a:solidFill>
                  <a:srgbClr val="008000"/>
                </a:solidFill>
                <a:latin typeface="新宋体" panose="02010609030101010101" pitchFamily="49" charset="-122"/>
                <a:ea typeface="新宋体" panose="02010609030101010101" pitchFamily="49" charset="-122"/>
              </a:rPr>
              <a:t>中的所有</a:t>
            </a:r>
            <a:r>
              <a:rPr lang="en-US" altLang="zh-CN" b="1" dirty="0">
                <a:solidFill>
                  <a:srgbClr val="008000"/>
                </a:solidFill>
                <a:latin typeface="新宋体" panose="02010609030101010101" pitchFamily="49" charset="-122"/>
                <a:ea typeface="新宋体" panose="02010609030101010101" pitchFamily="49" charset="-122"/>
              </a:rPr>
              <a:t>IRQ</a:t>
            </a:r>
            <a:r>
              <a:rPr lang="zh-CN" altLang="en-US" b="1" dirty="0">
                <a:solidFill>
                  <a:srgbClr val="008000"/>
                </a:solidFill>
                <a:latin typeface="新宋体" panose="02010609030101010101" pitchFamily="49" charset="-122"/>
                <a:ea typeface="新宋体" panose="02010609030101010101" pitchFamily="49" charset="-122"/>
              </a:rPr>
              <a:t>和</a:t>
            </a:r>
            <a:r>
              <a:rPr lang="en-US" altLang="zh-CN" b="1" dirty="0">
                <a:solidFill>
                  <a:srgbClr val="008000"/>
                </a:solidFill>
                <a:latin typeface="新宋体" panose="02010609030101010101" pitchFamily="49" charset="-122"/>
                <a:ea typeface="新宋体" panose="02010609030101010101" pitchFamily="49" charset="-122"/>
              </a:rPr>
              <a:t>FIQ</a:t>
            </a:r>
            <a:r>
              <a:rPr lang="zh-CN" altLang="en-US" b="1" dirty="0">
                <a:solidFill>
                  <a:srgbClr val="008000"/>
                </a:solidFill>
                <a:latin typeface="新宋体" panose="02010609030101010101" pitchFamily="49" charset="-122"/>
                <a:ea typeface="新宋体" panose="02010609030101010101" pitchFamily="49" charset="-122"/>
              </a:rPr>
              <a:t>中断。</a:t>
            </a:r>
            <a:r>
              <a:rPr lang="en-US" altLang="zh-CN" b="1" dirty="0">
                <a:solidFill>
                  <a:srgbClr val="008000"/>
                </a:solidFill>
                <a:latin typeface="新宋体" panose="02010609030101010101" pitchFamily="49" charset="-122"/>
                <a:ea typeface="新宋体" panose="02010609030101010101" pitchFamily="49" charset="-122"/>
              </a:rPr>
              <a:t>CPSR:</a:t>
            </a:r>
            <a:r>
              <a:rPr lang="zh-CN" altLang="en-US" b="1" dirty="0">
                <a:solidFill>
                  <a:srgbClr val="008000"/>
                </a:solidFill>
                <a:latin typeface="新宋体" panose="02010609030101010101" pitchFamily="49" charset="-122"/>
                <a:ea typeface="新宋体" panose="02010609030101010101" pitchFamily="49" charset="-122"/>
              </a:rPr>
              <a:t>程序状态寄存器</a:t>
            </a:r>
            <a:r>
              <a:rPr lang="en-US" altLang="zh-CN" b="1" dirty="0">
                <a:solidFill>
                  <a:srgbClr val="008000"/>
                </a:solidFill>
                <a:latin typeface="新宋体" panose="02010609030101010101" pitchFamily="49" charset="-122"/>
                <a:ea typeface="新宋体" panose="02010609030101010101" pitchFamily="49" charset="-122"/>
              </a:rPr>
              <a:t>(current program status register)</a:t>
            </a:r>
            <a:endParaRPr lang="en-US" altLang="zh-CN" b="1" dirty="0">
              <a:solidFill>
                <a:srgbClr val="000000"/>
              </a:solidFill>
              <a:latin typeface="新宋体" panose="02010609030101010101" pitchFamily="49" charset="-122"/>
              <a:ea typeface="新宋体" panose="02010609030101010101" pitchFamily="49" charset="-122"/>
            </a:endParaRPr>
          </a:p>
          <a:p>
            <a:r>
              <a:rPr lang="en-US" altLang="zh-CN" b="1" dirty="0">
                <a:solidFill>
                  <a:srgbClr val="000000"/>
                </a:solidFill>
                <a:latin typeface="新宋体" panose="02010609030101010101" pitchFamily="49" charset="-122"/>
                <a:ea typeface="新宋体" panose="02010609030101010101" pitchFamily="49" charset="-122"/>
              </a:rPr>
              <a:t>    </a:t>
            </a:r>
            <a:r>
              <a:rPr lang="en-US" altLang="zh-CN" b="1" dirty="0">
                <a:solidFill>
                  <a:srgbClr val="0000FF"/>
                </a:solidFill>
                <a:latin typeface="新宋体" panose="02010609030101010101" pitchFamily="49" charset="-122"/>
                <a:ea typeface="新宋体" panose="02010609030101010101" pitchFamily="49" charset="-122"/>
              </a:rPr>
              <a:t>return</a:t>
            </a:r>
            <a:r>
              <a:rPr lang="en-US" altLang="zh-CN" b="1" dirty="0">
                <a:solidFill>
                  <a:srgbClr val="000000"/>
                </a:solidFill>
                <a:latin typeface="新宋体" panose="02010609030101010101" pitchFamily="49" charset="-122"/>
                <a:ea typeface="新宋体" panose="02010609030101010101" pitchFamily="49" charset="-122"/>
              </a:rPr>
              <a:t> </a:t>
            </a:r>
            <a:r>
              <a:rPr lang="en-US" altLang="zh-CN" b="1" dirty="0" err="1">
                <a:solidFill>
                  <a:srgbClr val="000000"/>
                </a:solidFill>
                <a:latin typeface="新宋体" panose="02010609030101010101" pitchFamily="49" charset="-122"/>
                <a:ea typeface="新宋体" panose="02010609030101010101" pitchFamily="49" charset="-122"/>
              </a:rPr>
              <a:t>ArchIntLock</a:t>
            </a:r>
            <a:r>
              <a:rPr lang="en-US" altLang="zh-CN" b="1" dirty="0">
                <a:solidFill>
                  <a:srgbClr val="000000"/>
                </a:solidFill>
                <a:latin typeface="新宋体" panose="02010609030101010101" pitchFamily="49" charset="-122"/>
                <a:ea typeface="新宋体" panose="02010609030101010101" pitchFamily="49" charset="-122"/>
              </a:rPr>
              <a:t>();</a:t>
            </a:r>
          </a:p>
          <a:p>
            <a:r>
              <a:rPr lang="en-US" altLang="zh-CN" b="1" dirty="0">
                <a:solidFill>
                  <a:srgbClr val="000000"/>
                </a:solidFill>
                <a:latin typeface="新宋体" panose="02010609030101010101" pitchFamily="49" charset="-122"/>
                <a:ea typeface="新宋体" panose="02010609030101010101" pitchFamily="49" charset="-122"/>
              </a:rPr>
              <a:t>}</a:t>
            </a:r>
            <a:r>
              <a:rPr lang="en-US" altLang="zh-CN" b="1" dirty="0">
                <a:solidFill>
                  <a:srgbClr val="008000"/>
                </a:solidFill>
                <a:latin typeface="新宋体" panose="02010609030101010101" pitchFamily="49" charset="-122"/>
                <a:ea typeface="新宋体" panose="02010609030101010101" pitchFamily="49" charset="-122"/>
              </a:rPr>
              <a:t>//IRQ(Interrupt Request)</a:t>
            </a:r>
            <a:r>
              <a:rPr lang="zh-CN" altLang="en-US" b="1" dirty="0">
                <a:solidFill>
                  <a:srgbClr val="008000"/>
                </a:solidFill>
                <a:latin typeface="新宋体" panose="02010609030101010101" pitchFamily="49" charset="-122"/>
                <a:ea typeface="新宋体" panose="02010609030101010101" pitchFamily="49" charset="-122"/>
              </a:rPr>
              <a:t>：指中断模式。</a:t>
            </a:r>
            <a:r>
              <a:rPr lang="en-US" altLang="zh-CN" b="1" dirty="0">
                <a:solidFill>
                  <a:srgbClr val="008000"/>
                </a:solidFill>
                <a:latin typeface="新宋体" panose="02010609030101010101" pitchFamily="49" charset="-122"/>
                <a:ea typeface="新宋体" panose="02010609030101010101" pitchFamily="49" charset="-122"/>
              </a:rPr>
              <a:t>FIQ(Fast Interrupt Request)</a:t>
            </a:r>
            <a:r>
              <a:rPr lang="zh-CN" altLang="en-US" b="1" dirty="0">
                <a:solidFill>
                  <a:srgbClr val="008000"/>
                </a:solidFill>
                <a:latin typeface="新宋体" panose="02010609030101010101" pitchFamily="49" charset="-122"/>
                <a:ea typeface="新宋体" panose="02010609030101010101" pitchFamily="49" charset="-122"/>
              </a:rPr>
              <a:t>：指快速中断模式。</a:t>
            </a:r>
            <a:endParaRPr lang="en-US" altLang="zh-CN" b="1" dirty="0">
              <a:solidFill>
                <a:srgbClr val="008000"/>
              </a:solidFill>
              <a:latin typeface="新宋体" panose="02010609030101010101" pitchFamily="49" charset="-122"/>
              <a:ea typeface="新宋体" panose="02010609030101010101" pitchFamily="49" charset="-122"/>
            </a:endParaRPr>
          </a:p>
          <a:p>
            <a:r>
              <a:rPr lang="en-US" altLang="zh-CN" b="1" dirty="0">
                <a:solidFill>
                  <a:srgbClr val="008000"/>
                </a:solidFill>
                <a:latin typeface="新宋体" panose="02010609030101010101" pitchFamily="49" charset="-122"/>
                <a:ea typeface="新宋体" panose="02010609030101010101" pitchFamily="49" charset="-122"/>
              </a:rPr>
              <a:t>//</a:t>
            </a:r>
            <a:r>
              <a:rPr lang="zh-CN" altLang="en-US" b="1" dirty="0">
                <a:solidFill>
                  <a:srgbClr val="008000"/>
                </a:solidFill>
                <a:latin typeface="新宋体" panose="02010609030101010101" pitchFamily="49" charset="-122"/>
                <a:ea typeface="新宋体" panose="02010609030101010101" pitchFamily="49" charset="-122"/>
              </a:rPr>
              <a:t> </a:t>
            </a:r>
            <a:r>
              <a:rPr lang="en-US" altLang="zh-CN" b="1" dirty="0">
                <a:solidFill>
                  <a:srgbClr val="008000"/>
                </a:solidFill>
                <a:latin typeface="新宋体" panose="02010609030101010101" pitchFamily="49" charset="-122"/>
                <a:ea typeface="新宋体" panose="02010609030101010101" pitchFamily="49" charset="-122"/>
              </a:rPr>
              <a:t>FIQ</a:t>
            </a:r>
            <a:r>
              <a:rPr lang="zh-CN" altLang="en-US" b="1" dirty="0">
                <a:solidFill>
                  <a:srgbClr val="008000"/>
                </a:solidFill>
                <a:latin typeface="新宋体" panose="02010609030101010101" pitchFamily="49" charset="-122"/>
                <a:ea typeface="新宋体" panose="02010609030101010101" pitchFamily="49" charset="-122"/>
              </a:rPr>
              <a:t>模式必须尽快处理，处理结束后离开这个模式；</a:t>
            </a:r>
            <a:r>
              <a:rPr lang="en-US" altLang="zh-CN" b="1" dirty="0">
                <a:solidFill>
                  <a:srgbClr val="008000"/>
                </a:solidFill>
                <a:latin typeface="新宋体" panose="02010609030101010101" pitchFamily="49" charset="-122"/>
                <a:ea typeface="新宋体" panose="02010609030101010101" pitchFamily="49" charset="-122"/>
              </a:rPr>
              <a:t>IRQ</a:t>
            </a:r>
            <a:r>
              <a:rPr lang="zh-CN" altLang="en-US" b="1" dirty="0">
                <a:solidFill>
                  <a:srgbClr val="008000"/>
                </a:solidFill>
                <a:latin typeface="新宋体" panose="02010609030101010101" pitchFamily="49" charset="-122"/>
                <a:ea typeface="新宋体" panose="02010609030101010101" pitchFamily="49" charset="-122"/>
              </a:rPr>
              <a:t>模式可以被</a:t>
            </a:r>
            <a:r>
              <a:rPr lang="en-US" altLang="zh-CN" b="1" dirty="0">
                <a:solidFill>
                  <a:srgbClr val="008000"/>
                </a:solidFill>
                <a:latin typeface="新宋体" panose="02010609030101010101" pitchFamily="49" charset="-122"/>
                <a:ea typeface="新宋体" panose="02010609030101010101" pitchFamily="49" charset="-122"/>
              </a:rPr>
              <a:t>FIQ</a:t>
            </a:r>
            <a:r>
              <a:rPr lang="zh-CN" altLang="en-US" b="1" dirty="0">
                <a:solidFill>
                  <a:srgbClr val="008000"/>
                </a:solidFill>
                <a:latin typeface="新宋体" panose="02010609030101010101" pitchFamily="49" charset="-122"/>
                <a:ea typeface="新宋体" panose="02010609030101010101" pitchFamily="49" charset="-122"/>
              </a:rPr>
              <a:t>模式中断，但</a:t>
            </a:r>
            <a:r>
              <a:rPr lang="en-US" altLang="zh-CN" b="1" dirty="0">
                <a:solidFill>
                  <a:srgbClr val="008000"/>
                </a:solidFill>
                <a:latin typeface="新宋体" panose="02010609030101010101" pitchFamily="49" charset="-122"/>
                <a:ea typeface="新宋体" panose="02010609030101010101" pitchFamily="49" charset="-122"/>
              </a:rPr>
              <a:t>IRQ</a:t>
            </a:r>
            <a:r>
              <a:rPr lang="zh-CN" altLang="en-US" b="1" dirty="0">
                <a:solidFill>
                  <a:srgbClr val="008000"/>
                </a:solidFill>
                <a:latin typeface="新宋体" panose="02010609030101010101" pitchFamily="49" charset="-122"/>
                <a:ea typeface="新宋体" panose="02010609030101010101" pitchFamily="49" charset="-122"/>
              </a:rPr>
              <a:t>不能中断</a:t>
            </a:r>
            <a:r>
              <a:rPr lang="en-US" altLang="zh-CN" b="1" dirty="0">
                <a:solidFill>
                  <a:srgbClr val="008000"/>
                </a:solidFill>
                <a:latin typeface="新宋体" panose="02010609030101010101" pitchFamily="49" charset="-122"/>
                <a:ea typeface="新宋体" panose="02010609030101010101" pitchFamily="49" charset="-122"/>
              </a:rPr>
              <a:t>FIQ</a:t>
            </a:r>
            <a:r>
              <a:rPr lang="zh-CN" altLang="en-US" b="1" dirty="0">
                <a:solidFill>
                  <a:srgbClr val="008000"/>
                </a:solidFill>
                <a:latin typeface="新宋体" panose="02010609030101010101" pitchFamily="49" charset="-122"/>
                <a:ea typeface="新宋体" panose="02010609030101010101" pitchFamily="49" charset="-122"/>
              </a:rPr>
              <a:t>模式；</a:t>
            </a:r>
            <a:r>
              <a:rPr lang="en-US" altLang="zh-CN" b="1" dirty="0">
                <a:solidFill>
                  <a:srgbClr val="008000"/>
                </a:solidFill>
                <a:latin typeface="新宋体" panose="02010609030101010101" pitchFamily="49" charset="-122"/>
                <a:ea typeface="新宋体" panose="02010609030101010101" pitchFamily="49" charset="-122"/>
              </a:rPr>
              <a:t>FIQ</a:t>
            </a:r>
            <a:r>
              <a:rPr lang="zh-CN" altLang="en-US" b="1" dirty="0">
                <a:solidFill>
                  <a:srgbClr val="008000"/>
                </a:solidFill>
                <a:latin typeface="新宋体" panose="02010609030101010101" pitchFamily="49" charset="-122"/>
                <a:ea typeface="新宋体" panose="02010609030101010101" pitchFamily="49" charset="-122"/>
              </a:rPr>
              <a:t>模式必须禁用中断；</a:t>
            </a:r>
            <a:endParaRPr lang="en-US" altLang="zh-CN" b="1" dirty="0">
              <a:solidFill>
                <a:srgbClr val="008000"/>
              </a:solidFill>
              <a:latin typeface="新宋体" panose="02010609030101010101" pitchFamily="49" charset="-122"/>
              <a:ea typeface="新宋体" panose="02010609030101010101" pitchFamily="49" charset="-122"/>
            </a:endParaRPr>
          </a:p>
          <a:p>
            <a:endParaRPr lang="en-US" altLang="zh-CN" sz="2000" b="1" dirty="0">
              <a:solidFill>
                <a:srgbClr val="008000"/>
              </a:solidFill>
              <a:latin typeface="新宋体" panose="02010609030101010101" pitchFamily="49" charset="-122"/>
              <a:ea typeface="新宋体" panose="02010609030101010101" pitchFamily="49" charset="-122"/>
            </a:endParaRPr>
          </a:p>
          <a:p>
            <a:r>
              <a:rPr lang="zh-CN" altLang="en-US" b="1" dirty="0">
                <a:latin typeface="新宋体" panose="02010609030101010101" pitchFamily="49" charset="-122"/>
                <a:ea typeface="新宋体" panose="02010609030101010101" pitchFamily="49" charset="-122"/>
              </a:rPr>
              <a:t>作用：禁用</a:t>
            </a:r>
            <a:r>
              <a:rPr lang="en-US" altLang="zh-CN" b="1" dirty="0">
                <a:latin typeface="新宋体" panose="02010609030101010101" pitchFamily="49" charset="-122"/>
                <a:ea typeface="新宋体" panose="02010609030101010101" pitchFamily="49" charset="-122"/>
              </a:rPr>
              <a:t>CPSR</a:t>
            </a:r>
            <a:r>
              <a:rPr lang="zh-CN" altLang="en-US" b="1" dirty="0">
                <a:latin typeface="新宋体" panose="02010609030101010101" pitchFamily="49" charset="-122"/>
                <a:ea typeface="新宋体" panose="02010609030101010101" pitchFamily="49" charset="-122"/>
              </a:rPr>
              <a:t>中的所有</a:t>
            </a:r>
            <a:r>
              <a:rPr lang="en-US" altLang="zh-CN" b="1" dirty="0">
                <a:latin typeface="新宋体" panose="02010609030101010101" pitchFamily="49" charset="-122"/>
                <a:ea typeface="新宋体" panose="02010609030101010101" pitchFamily="49" charset="-122"/>
              </a:rPr>
              <a:t>IRQ</a:t>
            </a:r>
            <a:r>
              <a:rPr lang="zh-CN" altLang="en-US" b="1" dirty="0">
                <a:latin typeface="新宋体" panose="02010609030101010101" pitchFamily="49" charset="-122"/>
                <a:ea typeface="新宋体" panose="02010609030101010101" pitchFamily="49" charset="-122"/>
              </a:rPr>
              <a:t>和</a:t>
            </a:r>
            <a:r>
              <a:rPr lang="en-US" altLang="zh-CN" b="1" dirty="0">
                <a:latin typeface="新宋体" panose="02010609030101010101" pitchFamily="49" charset="-122"/>
                <a:ea typeface="新宋体" panose="02010609030101010101" pitchFamily="49" charset="-122"/>
              </a:rPr>
              <a:t>FIQ</a:t>
            </a:r>
            <a:r>
              <a:rPr lang="zh-CN" altLang="en-US" b="1" dirty="0">
                <a:latin typeface="新宋体" panose="02010609030101010101" pitchFamily="49" charset="-122"/>
                <a:ea typeface="新宋体" panose="02010609030101010101" pitchFamily="49" charset="-122"/>
              </a:rPr>
              <a:t>中断</a:t>
            </a:r>
            <a:endParaRPr lang="en-US" altLang="zh-CN" b="1" dirty="0">
              <a:latin typeface="新宋体" panose="02010609030101010101" pitchFamily="49" charset="-122"/>
              <a:ea typeface="新宋体" panose="02010609030101010101" pitchFamily="49" charset="-122"/>
            </a:endParaRPr>
          </a:p>
          <a:p>
            <a:r>
              <a:rPr lang="zh-CN" altLang="en-US" b="1" dirty="0">
                <a:latin typeface="新宋体" panose="02010609030101010101" pitchFamily="49" charset="-122"/>
                <a:ea typeface="新宋体" panose="02010609030101010101" pitchFamily="49" charset="-122"/>
              </a:rPr>
              <a:t>参数：空</a:t>
            </a:r>
            <a:endParaRPr lang="en-US" altLang="zh-CN" b="1" dirty="0">
              <a:latin typeface="新宋体" panose="02010609030101010101" pitchFamily="49" charset="-122"/>
              <a:ea typeface="新宋体" panose="02010609030101010101" pitchFamily="49" charset="-122"/>
            </a:endParaRPr>
          </a:p>
          <a:p>
            <a:r>
              <a:rPr lang="zh-CN" altLang="en-US" b="1" dirty="0">
                <a:latin typeface="新宋体" panose="02010609030101010101" pitchFamily="49" charset="-122"/>
                <a:ea typeface="新宋体" panose="02010609030101010101" pitchFamily="49" charset="-122"/>
              </a:rPr>
              <a:t>返回值：返回关中断前</a:t>
            </a:r>
            <a:r>
              <a:rPr lang="en-US" altLang="zh-CN" b="1" dirty="0">
                <a:latin typeface="新宋体" panose="02010609030101010101" pitchFamily="49" charset="-122"/>
                <a:ea typeface="新宋体" panose="02010609030101010101" pitchFamily="49" charset="-122"/>
              </a:rPr>
              <a:t>CPRS</a:t>
            </a:r>
            <a:r>
              <a:rPr lang="zh-CN" altLang="en-US" b="1" dirty="0">
                <a:latin typeface="新宋体" panose="02010609030101010101" pitchFamily="49" charset="-122"/>
                <a:ea typeface="新宋体" panose="02010609030101010101" pitchFamily="49" charset="-122"/>
              </a:rPr>
              <a:t>（程序状态寄存器）的值。</a:t>
            </a:r>
            <a:endParaRPr lang="en-US" altLang="zh-CN" b="1" dirty="0">
              <a:latin typeface="新宋体" panose="02010609030101010101" pitchFamily="49" charset="-122"/>
              <a:ea typeface="新宋体" panose="02010609030101010101" pitchFamily="49" charset="-122"/>
            </a:endParaRPr>
          </a:p>
          <a:p>
            <a:endParaRPr lang="en-US" altLang="zh-CN" sz="2000" b="1" dirty="0">
              <a:solidFill>
                <a:srgbClr val="008000"/>
              </a:solidFill>
              <a:latin typeface="新宋体" panose="02010609030101010101" pitchFamily="49" charset="-122"/>
              <a:ea typeface="新宋体" panose="02010609030101010101" pitchFamily="49" charset="-122"/>
            </a:endParaRPr>
          </a:p>
        </p:txBody>
      </p:sp>
    </p:spTree>
    <p:extLst>
      <p:ext uri="{BB962C8B-B14F-4D97-AF65-F5344CB8AC3E}">
        <p14:creationId xmlns:p14="http://schemas.microsoft.com/office/powerpoint/2010/main" val="809087037"/>
      </p:ext>
    </p:extLst>
  </p:cSld>
  <p:clrMapOvr>
    <a:masterClrMapping/>
  </p:clrMapOvr>
  <mc:AlternateContent xmlns:mc="http://schemas.openxmlformats.org/markup-compatibility/2006" xmlns:p14="http://schemas.microsoft.com/office/powerpoint/2010/main">
    <mc:Choice Requires="p14">
      <p:transition spd="slow" p14:dur="17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138734" y="189658"/>
            <a:ext cx="7118959" cy="584775"/>
          </a:xfrm>
          <a:prstGeom prst="rect">
            <a:avLst/>
          </a:prstGeom>
          <a:noFill/>
        </p:spPr>
        <p:txBody>
          <a:bodyPr wrap="square">
            <a:spAutoFit/>
          </a:bodyPr>
          <a:lstStyle/>
          <a:p>
            <a:pPr algn="ctr"/>
            <a:r>
              <a:rPr lang="en-US" altLang="zh-CN" sz="3200" spc="600" dirty="0">
                <a:solidFill>
                  <a:srgbClr val="202F41"/>
                </a:solidFill>
                <a:latin typeface="Lucida Sans" panose="020B0602030504020204" pitchFamily="34" charset="0"/>
                <a:ea typeface="仓耳玄三M W05" panose="02020400000000000000" pitchFamily="18" charset="-122"/>
                <a:sym typeface="+mn-lt"/>
              </a:rPr>
              <a:t>02. </a:t>
            </a:r>
            <a:r>
              <a:rPr lang="en-US" altLang="zh-CN" sz="3200" spc="600" dirty="0" err="1">
                <a:solidFill>
                  <a:srgbClr val="202F41"/>
                </a:solidFill>
                <a:latin typeface="Lucida Sans" panose="020B0602030504020204" pitchFamily="34" charset="0"/>
                <a:ea typeface="仓耳玄三M W05" panose="02020400000000000000" pitchFamily="18" charset="-122"/>
                <a:sym typeface="+mn-lt"/>
              </a:rPr>
              <a:t>LOS_IntUnLock</a:t>
            </a:r>
            <a:r>
              <a:rPr lang="zh-CN" altLang="en-US" sz="3200" spc="600" dirty="0">
                <a:solidFill>
                  <a:srgbClr val="202F41"/>
                </a:solidFill>
                <a:latin typeface="Lucida Sans" panose="020B0602030504020204" pitchFamily="34" charset="0"/>
                <a:ea typeface="仓耳玄三M W05" panose="02020400000000000000" pitchFamily="18" charset="-122"/>
                <a:sym typeface="+mn-lt"/>
              </a:rPr>
              <a:t>：开中断</a:t>
            </a:r>
            <a:endParaRPr lang="es-ES" sz="3200" spc="600" dirty="0">
              <a:solidFill>
                <a:srgbClr val="202F41"/>
              </a:solidFill>
              <a:latin typeface="Lucida Sans" panose="020B0602030504020204" pitchFamily="34" charset="0"/>
              <a:ea typeface="仓耳玄三M W05" panose="02020400000000000000" pitchFamily="18" charset="-122"/>
              <a:sym typeface="+mn-lt"/>
            </a:endParaRPr>
          </a:p>
        </p:txBody>
      </p:sp>
      <p:sp>
        <p:nvSpPr>
          <p:cNvPr id="6" name="内容占位符 2">
            <a:extLst>
              <a:ext uri="{FF2B5EF4-FFF2-40B4-BE49-F238E27FC236}">
                <a16:creationId xmlns:a16="http://schemas.microsoft.com/office/drawing/2014/main" id="{17828219-FBDB-EF87-7576-FF5B48655999}"/>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solidFill>
                  <a:srgbClr val="000000"/>
                </a:solidFill>
                <a:latin typeface="新宋体" panose="02010609030101010101" pitchFamily="49" charset="-122"/>
                <a:ea typeface="新宋体" panose="02010609030101010101" pitchFamily="49" charset="-122"/>
              </a:rPr>
              <a:t>STATIC INLINE UINT32 </a:t>
            </a:r>
            <a:r>
              <a:rPr lang="en-US" altLang="zh-CN" b="1" dirty="0" err="1">
                <a:solidFill>
                  <a:srgbClr val="000000"/>
                </a:solidFill>
                <a:latin typeface="新宋体" panose="02010609030101010101" pitchFamily="49" charset="-122"/>
                <a:ea typeface="新宋体" panose="02010609030101010101" pitchFamily="49" charset="-122"/>
              </a:rPr>
              <a:t>LOS_IntUnLock</a:t>
            </a:r>
            <a:r>
              <a:rPr lang="en-US" altLang="zh-CN" b="1" dirty="0">
                <a:solidFill>
                  <a:srgbClr val="000000"/>
                </a:solidFill>
                <a:latin typeface="新宋体" panose="02010609030101010101" pitchFamily="49" charset="-122"/>
                <a:ea typeface="新宋体" panose="02010609030101010101" pitchFamily="49" charset="-122"/>
              </a:rPr>
              <a:t>(VOID)</a:t>
            </a:r>
          </a:p>
          <a:p>
            <a:r>
              <a:rPr lang="en-US" altLang="zh-CN" b="1" dirty="0">
                <a:solidFill>
                  <a:srgbClr val="000000"/>
                </a:solidFill>
                <a:latin typeface="新宋体" panose="02010609030101010101" pitchFamily="49" charset="-122"/>
                <a:ea typeface="新宋体" panose="02010609030101010101" pitchFamily="49" charset="-122"/>
              </a:rPr>
              <a:t>{</a:t>
            </a:r>
            <a:r>
              <a:rPr lang="en-US" altLang="zh-CN" b="1" dirty="0">
                <a:solidFill>
                  <a:srgbClr val="008000"/>
                </a:solidFill>
                <a:latin typeface="新宋体" panose="02010609030101010101" pitchFamily="49" charset="-122"/>
                <a:ea typeface="新宋体" panose="02010609030101010101" pitchFamily="49" charset="-122"/>
              </a:rPr>
              <a:t>//</a:t>
            </a:r>
            <a:r>
              <a:rPr lang="zh-CN" altLang="en-US" b="1" dirty="0">
                <a:solidFill>
                  <a:srgbClr val="008000"/>
                </a:solidFill>
                <a:latin typeface="新宋体" panose="02010609030101010101" pitchFamily="49" charset="-122"/>
                <a:ea typeface="新宋体" panose="02010609030101010101" pitchFamily="49" charset="-122"/>
              </a:rPr>
              <a:t>此</a:t>
            </a:r>
            <a:r>
              <a:rPr lang="en-US" altLang="zh-CN" b="1" dirty="0">
                <a:solidFill>
                  <a:srgbClr val="008000"/>
                </a:solidFill>
                <a:latin typeface="新宋体" panose="02010609030101010101" pitchFamily="49" charset="-122"/>
                <a:ea typeface="新宋体" panose="02010609030101010101" pitchFamily="49" charset="-122"/>
              </a:rPr>
              <a:t>API</a:t>
            </a:r>
            <a:r>
              <a:rPr lang="zh-CN" altLang="en-US" b="1" dirty="0">
                <a:solidFill>
                  <a:srgbClr val="008000"/>
                </a:solidFill>
                <a:latin typeface="新宋体" panose="02010609030101010101" pitchFamily="49" charset="-122"/>
                <a:ea typeface="新宋体" panose="02010609030101010101" pitchFamily="49" charset="-122"/>
              </a:rPr>
              <a:t>用于启用</a:t>
            </a:r>
            <a:r>
              <a:rPr lang="en-US" altLang="zh-CN" b="1" dirty="0">
                <a:solidFill>
                  <a:srgbClr val="008000"/>
                </a:solidFill>
                <a:latin typeface="新宋体" panose="02010609030101010101" pitchFamily="49" charset="-122"/>
                <a:ea typeface="新宋体" panose="02010609030101010101" pitchFamily="49" charset="-122"/>
              </a:rPr>
              <a:t>CPSR</a:t>
            </a:r>
            <a:r>
              <a:rPr lang="zh-CN" altLang="en-US" b="1" dirty="0">
                <a:solidFill>
                  <a:srgbClr val="008000"/>
                </a:solidFill>
                <a:latin typeface="新宋体" panose="02010609030101010101" pitchFamily="49" charset="-122"/>
                <a:ea typeface="新宋体" panose="02010609030101010101" pitchFamily="49" charset="-122"/>
              </a:rPr>
              <a:t>中的所有</a:t>
            </a:r>
            <a:r>
              <a:rPr lang="en-US" altLang="zh-CN" b="1" dirty="0">
                <a:solidFill>
                  <a:srgbClr val="008000"/>
                </a:solidFill>
                <a:latin typeface="新宋体" panose="02010609030101010101" pitchFamily="49" charset="-122"/>
                <a:ea typeface="新宋体" panose="02010609030101010101" pitchFamily="49" charset="-122"/>
              </a:rPr>
              <a:t>IRQ</a:t>
            </a:r>
            <a:r>
              <a:rPr lang="zh-CN" altLang="en-US" b="1" dirty="0">
                <a:solidFill>
                  <a:srgbClr val="008000"/>
                </a:solidFill>
                <a:latin typeface="新宋体" panose="02010609030101010101" pitchFamily="49" charset="-122"/>
                <a:ea typeface="新宋体" panose="02010609030101010101" pitchFamily="49" charset="-122"/>
              </a:rPr>
              <a:t>和</a:t>
            </a:r>
            <a:r>
              <a:rPr lang="en-US" altLang="zh-CN" b="1" dirty="0">
                <a:solidFill>
                  <a:srgbClr val="008000"/>
                </a:solidFill>
                <a:latin typeface="新宋体" panose="02010609030101010101" pitchFamily="49" charset="-122"/>
                <a:ea typeface="新宋体" panose="02010609030101010101" pitchFamily="49" charset="-122"/>
              </a:rPr>
              <a:t>FIQ</a:t>
            </a:r>
            <a:r>
              <a:rPr lang="zh-CN" altLang="en-US" b="1" dirty="0">
                <a:solidFill>
                  <a:srgbClr val="008000"/>
                </a:solidFill>
                <a:latin typeface="新宋体" panose="02010609030101010101" pitchFamily="49" charset="-122"/>
                <a:ea typeface="新宋体" panose="02010609030101010101" pitchFamily="49" charset="-122"/>
              </a:rPr>
              <a:t>中断。</a:t>
            </a:r>
            <a:endParaRPr lang="zh-CN" altLang="en-US" b="1" dirty="0">
              <a:solidFill>
                <a:srgbClr val="000000"/>
              </a:solidFill>
              <a:latin typeface="新宋体" panose="02010609030101010101" pitchFamily="49" charset="-122"/>
              <a:ea typeface="新宋体" panose="02010609030101010101" pitchFamily="49" charset="-122"/>
            </a:endParaRPr>
          </a:p>
          <a:p>
            <a:r>
              <a:rPr lang="en-US" altLang="zh-CN" b="1" dirty="0">
                <a:solidFill>
                  <a:srgbClr val="000000"/>
                </a:solidFill>
                <a:latin typeface="新宋体" panose="02010609030101010101" pitchFamily="49" charset="-122"/>
                <a:ea typeface="新宋体" panose="02010609030101010101" pitchFamily="49" charset="-122"/>
              </a:rPr>
              <a:t>    </a:t>
            </a:r>
            <a:r>
              <a:rPr lang="en-US" altLang="zh-CN" b="1" dirty="0">
                <a:solidFill>
                  <a:srgbClr val="0000FF"/>
                </a:solidFill>
                <a:latin typeface="新宋体" panose="02010609030101010101" pitchFamily="49" charset="-122"/>
                <a:ea typeface="新宋体" panose="02010609030101010101" pitchFamily="49" charset="-122"/>
              </a:rPr>
              <a:t>return</a:t>
            </a:r>
            <a:r>
              <a:rPr lang="en-US" altLang="zh-CN" b="1" dirty="0">
                <a:solidFill>
                  <a:srgbClr val="000000"/>
                </a:solidFill>
                <a:latin typeface="新宋体" panose="02010609030101010101" pitchFamily="49" charset="-122"/>
                <a:ea typeface="新宋体" panose="02010609030101010101" pitchFamily="49" charset="-122"/>
              </a:rPr>
              <a:t> </a:t>
            </a:r>
            <a:r>
              <a:rPr lang="en-US" altLang="zh-CN" b="1" dirty="0" err="1">
                <a:solidFill>
                  <a:srgbClr val="000000"/>
                </a:solidFill>
                <a:latin typeface="新宋体" panose="02010609030101010101" pitchFamily="49" charset="-122"/>
                <a:ea typeface="新宋体" panose="02010609030101010101" pitchFamily="49" charset="-122"/>
              </a:rPr>
              <a:t>ArchIntUnlock</a:t>
            </a:r>
            <a:r>
              <a:rPr lang="en-US" altLang="zh-CN" b="1" dirty="0">
                <a:solidFill>
                  <a:srgbClr val="000000"/>
                </a:solidFill>
                <a:latin typeface="新宋体" panose="02010609030101010101" pitchFamily="49" charset="-122"/>
                <a:ea typeface="新宋体" panose="02010609030101010101" pitchFamily="49" charset="-122"/>
              </a:rPr>
              <a:t>();</a:t>
            </a:r>
          </a:p>
          <a:p>
            <a:r>
              <a:rPr lang="en-US" altLang="zh-CN" b="1" dirty="0">
                <a:solidFill>
                  <a:srgbClr val="000000"/>
                </a:solidFill>
                <a:latin typeface="新宋体" panose="02010609030101010101" pitchFamily="49" charset="-122"/>
                <a:ea typeface="新宋体" panose="02010609030101010101" pitchFamily="49" charset="-122"/>
              </a:rPr>
              <a:t>}</a:t>
            </a:r>
          </a:p>
          <a:p>
            <a:endParaRPr lang="en-US" altLang="zh-CN" b="1" dirty="0">
              <a:solidFill>
                <a:srgbClr val="000000"/>
              </a:solidFill>
              <a:latin typeface="新宋体" panose="02010609030101010101" pitchFamily="49" charset="-122"/>
              <a:ea typeface="新宋体" panose="02010609030101010101" pitchFamily="49" charset="-122"/>
            </a:endParaRPr>
          </a:p>
          <a:p>
            <a:r>
              <a:rPr lang="zh-CN" altLang="en-US" b="1" dirty="0">
                <a:solidFill>
                  <a:srgbClr val="000000"/>
                </a:solidFill>
                <a:latin typeface="新宋体" panose="02010609030101010101" pitchFamily="49" charset="-122"/>
                <a:ea typeface="新宋体" panose="02010609030101010101" pitchFamily="49" charset="-122"/>
              </a:rPr>
              <a:t>作用：打开处理器所有中断响应。</a:t>
            </a:r>
            <a:endParaRPr lang="en-US" altLang="zh-CN" b="1" dirty="0">
              <a:solidFill>
                <a:srgbClr val="000000"/>
              </a:solidFill>
              <a:latin typeface="新宋体" panose="02010609030101010101" pitchFamily="49" charset="-122"/>
              <a:ea typeface="新宋体" panose="02010609030101010101" pitchFamily="49" charset="-122"/>
            </a:endParaRPr>
          </a:p>
          <a:p>
            <a:r>
              <a:rPr lang="zh-CN" altLang="en-US" b="1" dirty="0">
                <a:solidFill>
                  <a:srgbClr val="000000"/>
                </a:solidFill>
                <a:latin typeface="新宋体" panose="02010609030101010101" pitchFamily="49" charset="-122"/>
                <a:ea typeface="新宋体" panose="02010609030101010101" pitchFamily="49" charset="-122"/>
              </a:rPr>
              <a:t>参数：空</a:t>
            </a:r>
            <a:endParaRPr lang="en-US" altLang="zh-CN" b="1" dirty="0">
              <a:solidFill>
                <a:srgbClr val="000000"/>
              </a:solidFill>
              <a:latin typeface="新宋体" panose="02010609030101010101" pitchFamily="49" charset="-122"/>
              <a:ea typeface="新宋体" panose="02010609030101010101" pitchFamily="49" charset="-122"/>
            </a:endParaRPr>
          </a:p>
          <a:p>
            <a:r>
              <a:rPr lang="zh-CN" altLang="en-US" b="1" dirty="0">
                <a:solidFill>
                  <a:srgbClr val="000000"/>
                </a:solidFill>
                <a:latin typeface="新宋体" panose="02010609030101010101" pitchFamily="49" charset="-122"/>
                <a:ea typeface="新宋体" panose="02010609030101010101" pitchFamily="49" charset="-122"/>
              </a:rPr>
              <a:t>返回值：开中断后</a:t>
            </a:r>
            <a:r>
              <a:rPr lang="en-US" altLang="zh-CN" b="1" dirty="0">
                <a:solidFill>
                  <a:srgbClr val="000000"/>
                </a:solidFill>
                <a:latin typeface="新宋体" panose="02010609030101010101" pitchFamily="49" charset="-122"/>
                <a:ea typeface="新宋体" panose="02010609030101010101" pitchFamily="49" charset="-122"/>
              </a:rPr>
              <a:t>CPRS</a:t>
            </a:r>
            <a:r>
              <a:rPr lang="zh-CN" altLang="en-US" b="1" dirty="0">
                <a:solidFill>
                  <a:srgbClr val="000000"/>
                </a:solidFill>
                <a:latin typeface="新宋体" panose="02010609030101010101" pitchFamily="49" charset="-122"/>
                <a:ea typeface="新宋体" panose="02010609030101010101" pitchFamily="49" charset="-122"/>
              </a:rPr>
              <a:t>（程序状态寄存器）的值。</a:t>
            </a:r>
            <a:endParaRPr lang="zh-CN" altLang="en-US" b="1" dirty="0"/>
          </a:p>
          <a:p>
            <a:endParaRPr lang="zh-CN" altLang="en-US" dirty="0"/>
          </a:p>
        </p:txBody>
      </p:sp>
    </p:spTree>
    <p:extLst>
      <p:ext uri="{BB962C8B-B14F-4D97-AF65-F5344CB8AC3E}">
        <p14:creationId xmlns:p14="http://schemas.microsoft.com/office/powerpoint/2010/main" val="3587391977"/>
      </p:ext>
    </p:extLst>
  </p:cSld>
  <p:clrMapOvr>
    <a:masterClrMapping/>
  </p:clrMapOvr>
  <mc:AlternateContent xmlns:mc="http://schemas.openxmlformats.org/markup-compatibility/2006" xmlns:p14="http://schemas.microsoft.com/office/powerpoint/2010/main">
    <mc:Choice Requires="p14">
      <p:transition spd="slow" p14:dur="17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473618" y="230427"/>
            <a:ext cx="7542541" cy="584775"/>
          </a:xfrm>
          <a:prstGeom prst="rect">
            <a:avLst/>
          </a:prstGeom>
          <a:noFill/>
        </p:spPr>
        <p:txBody>
          <a:bodyPr wrap="square">
            <a:spAutoFit/>
          </a:bodyPr>
          <a:lstStyle/>
          <a:p>
            <a:pPr algn="ctr"/>
            <a:r>
              <a:rPr lang="en-US" altLang="zh-CN" sz="3200" spc="600" dirty="0">
                <a:solidFill>
                  <a:srgbClr val="202F41"/>
                </a:solidFill>
                <a:latin typeface="Trebuchet MS" panose="020B0603020202020204" pitchFamily="34" charset="0"/>
                <a:ea typeface="仓耳玄三M W05" panose="02020400000000000000" pitchFamily="18" charset="-122"/>
                <a:sym typeface="+mn-lt"/>
              </a:rPr>
              <a:t>03. </a:t>
            </a:r>
            <a:r>
              <a:rPr lang="en-US" altLang="zh-CN" sz="3200" spc="600" dirty="0" err="1">
                <a:solidFill>
                  <a:srgbClr val="202F41"/>
                </a:solidFill>
                <a:latin typeface="Trebuchet MS" panose="020B0603020202020204" pitchFamily="34" charset="0"/>
                <a:ea typeface="仓耳玄三M W05" panose="02020400000000000000" pitchFamily="18" charset="-122"/>
                <a:sym typeface="+mn-lt"/>
              </a:rPr>
              <a:t>LOS_IntRestore</a:t>
            </a:r>
            <a:r>
              <a:rPr lang="zh-CN" altLang="en-US" sz="3200" spc="600" dirty="0">
                <a:solidFill>
                  <a:srgbClr val="202F41"/>
                </a:solidFill>
                <a:latin typeface="Trebuchet MS" panose="020B0603020202020204" pitchFamily="34" charset="0"/>
                <a:ea typeface="仓耳玄三M W05" panose="02020400000000000000" pitchFamily="18" charset="-122"/>
                <a:sym typeface="+mn-lt"/>
              </a:rPr>
              <a:t>：恢复中断</a:t>
            </a:r>
            <a:endParaRPr lang="es-ES" sz="3200" spc="600" dirty="0">
              <a:solidFill>
                <a:srgbClr val="202F41"/>
              </a:solidFill>
              <a:latin typeface="Trebuchet MS" panose="020B0603020202020204" pitchFamily="34" charset="0"/>
              <a:ea typeface="仓耳玄三M W05" panose="02020400000000000000" pitchFamily="18" charset="-122"/>
              <a:sym typeface="+mn-lt"/>
            </a:endParaRPr>
          </a:p>
        </p:txBody>
      </p:sp>
      <p:sp>
        <p:nvSpPr>
          <p:cNvPr id="3" name="内容占位符 2">
            <a:extLst>
              <a:ext uri="{FF2B5EF4-FFF2-40B4-BE49-F238E27FC236}">
                <a16:creationId xmlns:a16="http://schemas.microsoft.com/office/drawing/2014/main" id="{1E2AE22D-4CE3-053E-2124-F6DCA5014ADE}"/>
              </a:ext>
            </a:extLst>
          </p:cNvPr>
          <p:cNvSpPr>
            <a:spLocks noGrp="1"/>
          </p:cNvSpPr>
          <p:nvPr>
            <p:ph idx="1"/>
          </p:nvPr>
        </p:nvSpPr>
        <p:spPr>
          <a:xfrm>
            <a:off x="1065913" y="1251341"/>
            <a:ext cx="10515600" cy="4961541"/>
          </a:xfrm>
        </p:spPr>
        <p:txBody>
          <a:bodyPr>
            <a:noAutofit/>
          </a:bodyPr>
          <a:lstStyle/>
          <a:p>
            <a:r>
              <a:rPr lang="en-US" altLang="zh-CN" b="1" dirty="0">
                <a:solidFill>
                  <a:srgbClr val="000000"/>
                </a:solidFill>
                <a:latin typeface="新宋体" panose="02010609030101010101" pitchFamily="49" charset="-122"/>
                <a:ea typeface="新宋体" panose="02010609030101010101" pitchFamily="49" charset="-122"/>
              </a:rPr>
              <a:t>STATIC INLINE VOID </a:t>
            </a:r>
            <a:r>
              <a:rPr lang="en-US" altLang="zh-CN" b="1" dirty="0" err="1">
                <a:solidFill>
                  <a:srgbClr val="000000"/>
                </a:solidFill>
                <a:latin typeface="新宋体" panose="02010609030101010101" pitchFamily="49" charset="-122"/>
                <a:ea typeface="新宋体" panose="02010609030101010101" pitchFamily="49" charset="-122"/>
              </a:rPr>
              <a:t>LOS_IntRestore</a:t>
            </a:r>
            <a:r>
              <a:rPr lang="en-US" altLang="zh-CN" b="1" dirty="0">
                <a:solidFill>
                  <a:srgbClr val="000000"/>
                </a:solidFill>
                <a:latin typeface="新宋体" panose="02010609030101010101" pitchFamily="49" charset="-122"/>
                <a:ea typeface="新宋体" panose="02010609030101010101" pitchFamily="49" charset="-122"/>
              </a:rPr>
              <a:t>(UINT32 </a:t>
            </a:r>
            <a:r>
              <a:rPr lang="en-US" altLang="zh-CN" b="1" dirty="0" err="1">
                <a:solidFill>
                  <a:srgbClr val="000000"/>
                </a:solidFill>
                <a:latin typeface="新宋体" panose="02010609030101010101" pitchFamily="49" charset="-122"/>
                <a:ea typeface="新宋体" panose="02010609030101010101" pitchFamily="49" charset="-122"/>
              </a:rPr>
              <a:t>intSave</a:t>
            </a:r>
            <a:r>
              <a:rPr lang="en-US" altLang="zh-CN" b="1" dirty="0">
                <a:solidFill>
                  <a:srgbClr val="000000"/>
                </a:solidFill>
                <a:latin typeface="新宋体" panose="02010609030101010101" pitchFamily="49" charset="-122"/>
                <a:ea typeface="新宋体" panose="02010609030101010101" pitchFamily="49" charset="-122"/>
              </a:rPr>
              <a:t>)</a:t>
            </a:r>
          </a:p>
          <a:p>
            <a:r>
              <a:rPr lang="en-US" altLang="zh-CN" b="1" dirty="0">
                <a:solidFill>
                  <a:srgbClr val="000000"/>
                </a:solidFill>
                <a:latin typeface="新宋体" panose="02010609030101010101" pitchFamily="49" charset="-122"/>
                <a:ea typeface="新宋体" panose="02010609030101010101" pitchFamily="49" charset="-122"/>
              </a:rPr>
              <a:t>{</a:t>
            </a:r>
            <a:r>
              <a:rPr lang="en-US" altLang="zh-CN" b="1" dirty="0">
                <a:solidFill>
                  <a:srgbClr val="008000"/>
                </a:solidFill>
                <a:latin typeface="新宋体" panose="02010609030101010101" pitchFamily="49" charset="-122"/>
                <a:ea typeface="新宋体" panose="02010609030101010101" pitchFamily="49" charset="-122"/>
              </a:rPr>
              <a:t>//</a:t>
            </a:r>
            <a:r>
              <a:rPr lang="zh-CN" altLang="en-US" b="1" dirty="0">
                <a:solidFill>
                  <a:srgbClr val="008000"/>
                </a:solidFill>
                <a:latin typeface="新宋体" panose="02010609030101010101" pitchFamily="49" charset="-122"/>
                <a:ea typeface="新宋体" panose="02010609030101010101" pitchFamily="49" charset="-122"/>
              </a:rPr>
              <a:t>只有在禁用所有中断之后才能调用此</a:t>
            </a:r>
            <a:r>
              <a:rPr lang="en-US" altLang="zh-CN" b="1" dirty="0">
                <a:solidFill>
                  <a:srgbClr val="008000"/>
                </a:solidFill>
                <a:latin typeface="新宋体" panose="02010609030101010101" pitchFamily="49" charset="-122"/>
                <a:ea typeface="新宋体" panose="02010609030101010101" pitchFamily="49" charset="-122"/>
              </a:rPr>
              <a:t>API</a:t>
            </a:r>
            <a:r>
              <a:rPr lang="zh-CN" altLang="en-US" b="1" dirty="0">
                <a:solidFill>
                  <a:srgbClr val="008000"/>
                </a:solidFill>
                <a:latin typeface="新宋体" panose="02010609030101010101" pitchFamily="49" charset="-122"/>
                <a:ea typeface="新宋体" panose="02010609030101010101" pitchFamily="49" charset="-122"/>
              </a:rPr>
              <a:t>，并且输入参数值应为</a:t>
            </a:r>
            <a:r>
              <a:rPr lang="en-US" altLang="zh-CN" b="1" dirty="0" err="1">
                <a:solidFill>
                  <a:srgbClr val="008000"/>
                </a:solidFill>
                <a:latin typeface="新宋体" panose="02010609030101010101" pitchFamily="49" charset="-122"/>
                <a:ea typeface="新宋体" panose="02010609030101010101" pitchFamily="49" charset="-122"/>
              </a:rPr>
              <a:t>LOS_IntLock</a:t>
            </a:r>
            <a:r>
              <a:rPr lang="zh-CN" altLang="en-US" b="1" dirty="0">
                <a:solidFill>
                  <a:srgbClr val="008000"/>
                </a:solidFill>
                <a:latin typeface="新宋体" panose="02010609030101010101" pitchFamily="49" charset="-122"/>
                <a:ea typeface="新宋体" panose="02010609030101010101" pitchFamily="49" charset="-122"/>
              </a:rPr>
              <a:t>返回的值。</a:t>
            </a:r>
            <a:endParaRPr lang="zh-CN" altLang="en-US" b="1" dirty="0">
              <a:solidFill>
                <a:srgbClr val="000000"/>
              </a:solidFill>
              <a:latin typeface="新宋体" panose="02010609030101010101" pitchFamily="49" charset="-122"/>
              <a:ea typeface="新宋体" panose="02010609030101010101" pitchFamily="49" charset="-122"/>
            </a:endParaRPr>
          </a:p>
          <a:p>
            <a:r>
              <a:rPr lang="en-US" altLang="zh-CN" b="1" dirty="0">
                <a:solidFill>
                  <a:srgbClr val="000000"/>
                </a:solidFill>
                <a:latin typeface="新宋体" panose="02010609030101010101" pitchFamily="49" charset="-122"/>
                <a:ea typeface="新宋体" panose="02010609030101010101" pitchFamily="49" charset="-122"/>
              </a:rPr>
              <a:t>    </a:t>
            </a:r>
            <a:r>
              <a:rPr lang="en-US" altLang="zh-CN" b="1" dirty="0" err="1">
                <a:solidFill>
                  <a:srgbClr val="000000"/>
                </a:solidFill>
                <a:latin typeface="新宋体" panose="02010609030101010101" pitchFamily="49" charset="-122"/>
                <a:ea typeface="新宋体" panose="02010609030101010101" pitchFamily="49" charset="-122"/>
              </a:rPr>
              <a:t>ArchIntRestore</a:t>
            </a:r>
            <a:r>
              <a:rPr lang="en-US" altLang="zh-CN" b="1" dirty="0">
                <a:solidFill>
                  <a:srgbClr val="000000"/>
                </a:solidFill>
                <a:latin typeface="新宋体" panose="02010609030101010101" pitchFamily="49" charset="-122"/>
                <a:ea typeface="新宋体" panose="02010609030101010101" pitchFamily="49" charset="-122"/>
              </a:rPr>
              <a:t>(</a:t>
            </a:r>
            <a:r>
              <a:rPr lang="en-US" altLang="zh-CN" b="1" dirty="0" err="1">
                <a:solidFill>
                  <a:srgbClr val="000000"/>
                </a:solidFill>
                <a:latin typeface="新宋体" panose="02010609030101010101" pitchFamily="49" charset="-122"/>
                <a:ea typeface="新宋体" panose="02010609030101010101" pitchFamily="49" charset="-122"/>
              </a:rPr>
              <a:t>intSave</a:t>
            </a:r>
            <a:r>
              <a:rPr lang="en-US" altLang="zh-CN" b="1" dirty="0">
                <a:solidFill>
                  <a:srgbClr val="000000"/>
                </a:solidFill>
                <a:latin typeface="新宋体" panose="02010609030101010101" pitchFamily="49" charset="-122"/>
                <a:ea typeface="新宋体" panose="02010609030101010101" pitchFamily="49" charset="-122"/>
              </a:rPr>
              <a:t>);</a:t>
            </a:r>
          </a:p>
          <a:p>
            <a:r>
              <a:rPr lang="en-US" altLang="zh-CN" b="1" dirty="0">
                <a:solidFill>
                  <a:srgbClr val="000000"/>
                </a:solidFill>
                <a:latin typeface="新宋体" panose="02010609030101010101" pitchFamily="49" charset="-122"/>
                <a:ea typeface="新宋体" panose="02010609030101010101" pitchFamily="49" charset="-122"/>
              </a:rPr>
              <a:t>}</a:t>
            </a:r>
          </a:p>
          <a:p>
            <a:endParaRPr lang="en-US" altLang="zh-CN" b="1" dirty="0">
              <a:solidFill>
                <a:srgbClr val="000000"/>
              </a:solidFill>
              <a:latin typeface="新宋体" panose="02010609030101010101" pitchFamily="49" charset="-122"/>
              <a:ea typeface="新宋体" panose="02010609030101010101" pitchFamily="49" charset="-122"/>
            </a:endParaRPr>
          </a:p>
          <a:p>
            <a:r>
              <a:rPr lang="zh-CN" altLang="en-US" b="1" dirty="0">
                <a:solidFill>
                  <a:srgbClr val="000000"/>
                </a:solidFill>
                <a:latin typeface="新宋体" panose="02010609030101010101" pitchFamily="49" charset="-122"/>
                <a:ea typeface="新宋体" panose="02010609030101010101" pitchFamily="49" charset="-122"/>
              </a:rPr>
              <a:t>作用：恢复到使用</a:t>
            </a:r>
            <a:r>
              <a:rPr lang="en-US" altLang="zh-CN" b="1" dirty="0" err="1">
                <a:solidFill>
                  <a:srgbClr val="000000"/>
                </a:solidFill>
                <a:latin typeface="新宋体" panose="02010609030101010101" pitchFamily="49" charset="-122"/>
                <a:ea typeface="新宋体" panose="02010609030101010101" pitchFamily="49" charset="-122"/>
              </a:rPr>
              <a:t>LOS_IntLock</a:t>
            </a:r>
            <a:r>
              <a:rPr lang="zh-CN" altLang="en-US" b="1" dirty="0">
                <a:solidFill>
                  <a:srgbClr val="000000"/>
                </a:solidFill>
                <a:latin typeface="新宋体" panose="02010609030101010101" pitchFamily="49" charset="-122"/>
                <a:ea typeface="新宋体" panose="02010609030101010101" pitchFamily="49" charset="-122"/>
              </a:rPr>
              <a:t>关闭所有中断之前的状态，恢复关中断前的</a:t>
            </a:r>
            <a:r>
              <a:rPr lang="en-US" altLang="zh-CN" b="1" dirty="0">
                <a:solidFill>
                  <a:srgbClr val="000000"/>
                </a:solidFill>
                <a:latin typeface="新宋体" panose="02010609030101010101" pitchFamily="49" charset="-122"/>
                <a:ea typeface="新宋体" panose="02010609030101010101" pitchFamily="49" charset="-122"/>
              </a:rPr>
              <a:t>CPRS</a:t>
            </a:r>
            <a:r>
              <a:rPr lang="zh-CN" altLang="en-US" b="1" dirty="0">
                <a:solidFill>
                  <a:srgbClr val="000000"/>
                </a:solidFill>
                <a:latin typeface="新宋体" panose="02010609030101010101" pitchFamily="49" charset="-122"/>
                <a:ea typeface="新宋体" panose="02010609030101010101" pitchFamily="49" charset="-122"/>
              </a:rPr>
              <a:t>（程序状态寄存器）的值。</a:t>
            </a:r>
            <a:endParaRPr lang="en-US" altLang="zh-CN" b="1" dirty="0">
              <a:solidFill>
                <a:srgbClr val="000000"/>
              </a:solidFill>
              <a:latin typeface="新宋体" panose="02010609030101010101" pitchFamily="49" charset="-122"/>
              <a:ea typeface="新宋体" panose="02010609030101010101" pitchFamily="49" charset="-122"/>
            </a:endParaRPr>
          </a:p>
          <a:p>
            <a:r>
              <a:rPr lang="zh-CN" altLang="en-US" b="1" dirty="0">
                <a:solidFill>
                  <a:srgbClr val="000000"/>
                </a:solidFill>
                <a:latin typeface="新宋体" panose="02010609030101010101" pitchFamily="49" charset="-122"/>
                <a:ea typeface="新宋体" panose="02010609030101010101" pitchFamily="49" charset="-122"/>
              </a:rPr>
              <a:t>参数：</a:t>
            </a:r>
            <a:r>
              <a:rPr lang="en-US" altLang="zh-CN" b="1" dirty="0" err="1">
                <a:solidFill>
                  <a:srgbClr val="000000"/>
                </a:solidFill>
                <a:latin typeface="新宋体" panose="02010609030101010101" pitchFamily="49" charset="-122"/>
                <a:ea typeface="新宋体" panose="02010609030101010101" pitchFamily="49" charset="-122"/>
              </a:rPr>
              <a:t>LOS_IntLock</a:t>
            </a:r>
            <a:r>
              <a:rPr lang="zh-CN" altLang="en-US" b="1" dirty="0">
                <a:solidFill>
                  <a:srgbClr val="000000"/>
                </a:solidFill>
                <a:latin typeface="新宋体" panose="02010609030101010101" pitchFamily="49" charset="-122"/>
                <a:ea typeface="新宋体" panose="02010609030101010101" pitchFamily="49" charset="-122"/>
              </a:rPr>
              <a:t>返回的值（关中断前的</a:t>
            </a:r>
            <a:r>
              <a:rPr lang="en-US" altLang="zh-CN" b="1" dirty="0">
                <a:solidFill>
                  <a:srgbClr val="000000"/>
                </a:solidFill>
                <a:latin typeface="新宋体" panose="02010609030101010101" pitchFamily="49" charset="-122"/>
                <a:ea typeface="新宋体" panose="02010609030101010101" pitchFamily="49" charset="-122"/>
              </a:rPr>
              <a:t>CPRS</a:t>
            </a:r>
            <a:r>
              <a:rPr lang="zh-CN" altLang="en-US" b="1" dirty="0">
                <a:solidFill>
                  <a:srgbClr val="000000"/>
                </a:solidFill>
                <a:latin typeface="新宋体" panose="02010609030101010101" pitchFamily="49" charset="-122"/>
                <a:ea typeface="新宋体" panose="02010609030101010101" pitchFamily="49" charset="-122"/>
              </a:rPr>
              <a:t>（程序状态寄存器）的值）</a:t>
            </a:r>
            <a:endParaRPr lang="en-US" altLang="zh-CN" b="1" dirty="0">
              <a:solidFill>
                <a:srgbClr val="000000"/>
              </a:solidFill>
              <a:latin typeface="新宋体" panose="02010609030101010101" pitchFamily="49" charset="-122"/>
              <a:ea typeface="新宋体" panose="02010609030101010101" pitchFamily="49" charset="-122"/>
            </a:endParaRPr>
          </a:p>
          <a:p>
            <a:r>
              <a:rPr lang="zh-CN" altLang="en-US" b="1" dirty="0">
                <a:solidFill>
                  <a:srgbClr val="000000"/>
                </a:solidFill>
                <a:latin typeface="新宋体" panose="02010609030101010101" pitchFamily="49" charset="-122"/>
                <a:ea typeface="新宋体" panose="02010609030101010101" pitchFamily="49" charset="-122"/>
              </a:rPr>
              <a:t>返回值：空</a:t>
            </a:r>
            <a:endParaRPr lang="zh-CN" altLang="en-US" b="1" dirty="0"/>
          </a:p>
        </p:txBody>
      </p:sp>
    </p:spTree>
    <p:extLst>
      <p:ext uri="{BB962C8B-B14F-4D97-AF65-F5344CB8AC3E}">
        <p14:creationId xmlns:p14="http://schemas.microsoft.com/office/powerpoint/2010/main" val="1703537387"/>
      </p:ext>
    </p:extLst>
  </p:cSld>
  <p:clrMapOvr>
    <a:masterClrMapping/>
  </p:clrMapOvr>
  <mc:AlternateContent xmlns:mc="http://schemas.openxmlformats.org/markup-compatibility/2006" xmlns:p14="http://schemas.microsoft.com/office/powerpoint/2010/main">
    <mc:Choice Requires="p14">
      <p:transition spd="slow" p14:dur="1750" advClick="0" advTm="0">
        <p14:conveyor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105928" y="323101"/>
            <a:ext cx="4429671" cy="584775"/>
          </a:xfrm>
          <a:prstGeom prst="rect">
            <a:avLst/>
          </a:prstGeom>
          <a:noFill/>
        </p:spPr>
        <p:txBody>
          <a:bodyPr wrap="square">
            <a:spAutoFit/>
          </a:bodyPr>
          <a:lstStyle/>
          <a:p>
            <a:pPr algn="ctr"/>
            <a:r>
              <a:rPr lang="en-US" altLang="zh-CN" sz="32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02. </a:t>
            </a:r>
            <a:r>
              <a:rPr lang="en-US" altLang="zh-CN" sz="3200" spc="600" dirty="0" err="1">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rPr>
              <a:t>ArchIntLock</a:t>
            </a:r>
            <a:endParaRPr lang="es-ES" sz="3200" spc="600" dirty="0">
              <a:solidFill>
                <a:srgbClr val="202F41"/>
              </a:solidFill>
              <a:latin typeface="Segoe UI Semilight" panose="020B0402040204020203" pitchFamily="34" charset="0"/>
              <a:ea typeface="仓耳玄三M W05" panose="02020400000000000000" pitchFamily="18" charset="-122"/>
              <a:cs typeface="Segoe UI Semilight" panose="020B0402040204020203" pitchFamily="34" charset="0"/>
              <a:sym typeface="+mn-lt"/>
            </a:endParaRPr>
          </a:p>
        </p:txBody>
      </p:sp>
      <p:pic>
        <p:nvPicPr>
          <p:cNvPr id="4" name="图片 3">
            <a:extLst>
              <a:ext uri="{FF2B5EF4-FFF2-40B4-BE49-F238E27FC236}">
                <a16:creationId xmlns:a16="http://schemas.microsoft.com/office/drawing/2014/main" id="{C45F66E0-F0C8-0AE2-26E0-89AB939123DD}"/>
              </a:ext>
            </a:extLst>
          </p:cNvPr>
          <p:cNvPicPr>
            <a:picLocks noChangeAspect="1"/>
          </p:cNvPicPr>
          <p:nvPr/>
        </p:nvPicPr>
        <p:blipFill rotWithShape="1">
          <a:blip r:embed="rId3"/>
          <a:srcRect r="7435" b="21974"/>
          <a:stretch/>
        </p:blipFill>
        <p:spPr>
          <a:xfrm>
            <a:off x="239835" y="1635787"/>
            <a:ext cx="4605237" cy="3796826"/>
          </a:xfrm>
          <a:prstGeom prst="rect">
            <a:avLst/>
          </a:prstGeom>
        </p:spPr>
      </p:pic>
      <p:sp>
        <p:nvSpPr>
          <p:cNvPr id="6" name="内容占位符 2">
            <a:extLst>
              <a:ext uri="{FF2B5EF4-FFF2-40B4-BE49-F238E27FC236}">
                <a16:creationId xmlns:a16="http://schemas.microsoft.com/office/drawing/2014/main" id="{7A120CB1-D6E7-7B64-0BBA-E55E73CDCCAE}"/>
              </a:ext>
            </a:extLst>
          </p:cNvPr>
          <p:cNvSpPr>
            <a:spLocks noGrp="1"/>
          </p:cNvSpPr>
          <p:nvPr>
            <p:ph idx="1"/>
          </p:nvPr>
        </p:nvSpPr>
        <p:spPr>
          <a:xfrm>
            <a:off x="4962277" y="1113741"/>
            <a:ext cx="7277620" cy="4961541"/>
          </a:xfrm>
        </p:spPr>
        <p:txBody>
          <a:bodyPr>
            <a:noAutofit/>
          </a:bodyPr>
          <a:lstStyle/>
          <a:p>
            <a:r>
              <a:rPr lang="en-US" altLang="zh-CN" sz="2400" b="0" i="0" dirty="0">
                <a:solidFill>
                  <a:srgbClr val="4D4D4D"/>
                </a:solidFill>
                <a:effectLst/>
                <a:latin typeface="Times New Roman" panose="02020603050405020304" pitchFamily="18" charset="0"/>
                <a:cs typeface="Times New Roman" panose="02020603050405020304" pitchFamily="18" charset="0"/>
              </a:rPr>
              <a:t>PRIMASK</a:t>
            </a:r>
            <a:r>
              <a:rPr lang="zh-CN" altLang="en-US" sz="2400" b="0" i="0" dirty="0">
                <a:solidFill>
                  <a:srgbClr val="4D4D4D"/>
                </a:solidFill>
                <a:effectLst/>
                <a:latin typeface="Times New Roman" panose="02020603050405020304" pitchFamily="18" charset="0"/>
                <a:cs typeface="Times New Roman" panose="02020603050405020304" pitchFamily="18" charset="0"/>
              </a:rPr>
              <a:t>寄存器</a:t>
            </a:r>
            <a:r>
              <a:rPr lang="en-US" altLang="zh-CN" sz="2400" b="0" i="0" dirty="0">
                <a:solidFill>
                  <a:srgbClr val="4D4D4D"/>
                </a:solidFill>
                <a:effectLst/>
                <a:latin typeface="Times New Roman" panose="02020603050405020304" pitchFamily="18" charset="0"/>
                <a:cs typeface="Times New Roman" panose="02020603050405020304" pitchFamily="18" charset="0"/>
              </a:rPr>
              <a:t>:</a:t>
            </a:r>
            <a:r>
              <a:rPr lang="zh-CN" altLang="en-US" sz="2400" dirty="0">
                <a:solidFill>
                  <a:srgbClr val="4D4D4D"/>
                </a:solidFill>
                <a:latin typeface="Times New Roman" panose="02020603050405020304" pitchFamily="18" charset="0"/>
                <a:cs typeface="Times New Roman" panose="02020603050405020304" pitchFamily="18" charset="0"/>
              </a:rPr>
              <a:t>只有一个</a:t>
            </a:r>
            <a:r>
              <a:rPr lang="en-US" altLang="zh-CN" sz="2400" b="0" i="0" dirty="0">
                <a:solidFill>
                  <a:srgbClr val="4D4D4D"/>
                </a:solidFill>
                <a:effectLst/>
                <a:latin typeface="Times New Roman" panose="02020603050405020304" pitchFamily="18" charset="0"/>
                <a:cs typeface="Times New Roman" panose="02020603050405020304" pitchFamily="18" charset="0"/>
              </a:rPr>
              <a:t>bit</a:t>
            </a:r>
            <a:r>
              <a:rPr lang="zh-CN" altLang="en-US" sz="2400" b="0" i="0" dirty="0">
                <a:solidFill>
                  <a:srgbClr val="4D4D4D"/>
                </a:solidFill>
                <a:effectLst/>
                <a:latin typeface="Times New Roman" panose="02020603050405020304" pitchFamily="18" charset="0"/>
                <a:cs typeface="Times New Roman" panose="02020603050405020304" pitchFamily="18" charset="0"/>
              </a:rPr>
              <a:t>的寄存器，置为</a:t>
            </a:r>
            <a:r>
              <a:rPr lang="en-US" altLang="zh-CN" sz="2400" b="0" i="0" dirty="0">
                <a:solidFill>
                  <a:srgbClr val="4D4D4D"/>
                </a:solidFill>
                <a:effectLst/>
                <a:latin typeface="Times New Roman" panose="02020603050405020304" pitchFamily="18" charset="0"/>
                <a:cs typeface="Times New Roman" panose="02020603050405020304" pitchFamily="18" charset="0"/>
              </a:rPr>
              <a:t>1</a:t>
            </a:r>
            <a:r>
              <a:rPr lang="zh-CN" altLang="en-US" sz="2400" b="0" i="0" dirty="0">
                <a:solidFill>
                  <a:srgbClr val="4D4D4D"/>
                </a:solidFill>
                <a:effectLst/>
                <a:latin typeface="Times New Roman" panose="02020603050405020304" pitchFamily="18" charset="0"/>
                <a:cs typeface="Times New Roman" panose="02020603050405020304" pitchFamily="18" charset="0"/>
              </a:rPr>
              <a:t>后，就关掉所有可屏蔽异常，只剩下</a:t>
            </a:r>
            <a:r>
              <a:rPr lang="en-US" altLang="zh-CN" sz="2400" b="0" i="0" dirty="0">
                <a:solidFill>
                  <a:srgbClr val="4D4D4D"/>
                </a:solidFill>
                <a:effectLst/>
                <a:latin typeface="Times New Roman" panose="02020603050405020304" pitchFamily="18" charset="0"/>
                <a:cs typeface="Times New Roman" panose="02020603050405020304" pitchFamily="18" charset="0"/>
              </a:rPr>
              <a:t>NMI</a:t>
            </a:r>
            <a:r>
              <a:rPr lang="en-US" altLang="zh-CN" sz="2400" dirty="0">
                <a:solidFill>
                  <a:srgbClr val="4D4D4D"/>
                </a:solidFill>
                <a:latin typeface="Times New Roman" panose="02020603050405020304" pitchFamily="18" charset="0"/>
                <a:cs typeface="Times New Roman" panose="02020603050405020304" pitchFamily="18" charset="0"/>
              </a:rPr>
              <a:t>(</a:t>
            </a:r>
            <a:r>
              <a:rPr lang="zh-CN" altLang="en-US" sz="2400" dirty="0">
                <a:solidFill>
                  <a:srgbClr val="4D4D4D"/>
                </a:solidFill>
                <a:latin typeface="Times New Roman" panose="02020603050405020304" pitchFamily="18" charset="0"/>
                <a:cs typeface="Times New Roman" panose="02020603050405020304" pitchFamily="18" charset="0"/>
              </a:rPr>
              <a:t>不可屏蔽中断</a:t>
            </a:r>
            <a:r>
              <a:rPr lang="en-US" altLang="zh-CN" sz="2400" dirty="0">
                <a:solidFill>
                  <a:srgbClr val="4D4D4D"/>
                </a:solidFill>
                <a:latin typeface="Times New Roman" panose="02020603050405020304" pitchFamily="18" charset="0"/>
                <a:cs typeface="Times New Roman" panose="02020603050405020304" pitchFamily="18" charset="0"/>
              </a:rPr>
              <a:t>)</a:t>
            </a:r>
            <a:r>
              <a:rPr lang="zh-CN" altLang="en-US" sz="2400" b="0" i="0" dirty="0">
                <a:solidFill>
                  <a:srgbClr val="4D4D4D"/>
                </a:solidFill>
                <a:effectLst/>
                <a:latin typeface="Times New Roman" panose="02020603050405020304" pitchFamily="18" charset="0"/>
                <a:cs typeface="Times New Roman" panose="02020603050405020304" pitchFamily="18" charset="0"/>
              </a:rPr>
              <a:t>和硬</a:t>
            </a:r>
            <a:r>
              <a:rPr lang="en-US" altLang="zh-CN" sz="2400" b="0" i="0" dirty="0">
                <a:solidFill>
                  <a:srgbClr val="4D4D4D"/>
                </a:solidFill>
                <a:effectLst/>
                <a:latin typeface="Times New Roman" panose="02020603050405020304" pitchFamily="18" charset="0"/>
                <a:cs typeface="Times New Roman" panose="02020603050405020304" pitchFamily="18" charset="0"/>
              </a:rPr>
              <a:t>Fault</a:t>
            </a:r>
            <a:r>
              <a:rPr lang="zh-CN" altLang="en-US" sz="2400" b="0" i="0" dirty="0">
                <a:solidFill>
                  <a:srgbClr val="4D4D4D"/>
                </a:solidFill>
                <a:effectLst/>
                <a:latin typeface="Times New Roman" panose="02020603050405020304" pitchFamily="18" charset="0"/>
                <a:cs typeface="Times New Roman" panose="02020603050405020304" pitchFamily="18" charset="0"/>
              </a:rPr>
              <a:t>异常</a:t>
            </a:r>
            <a:r>
              <a:rPr lang="en-US" altLang="zh-CN" sz="2400" dirty="0">
                <a:solidFill>
                  <a:srgbClr val="4D4D4D"/>
                </a:solidFill>
                <a:latin typeface="Times New Roman" panose="02020603050405020304" pitchFamily="18" charset="0"/>
                <a:cs typeface="Times New Roman" panose="02020603050405020304" pitchFamily="18" charset="0"/>
              </a:rPr>
              <a:t>(</a:t>
            </a:r>
            <a:r>
              <a:rPr lang="zh-CN" altLang="en-US" sz="2400" b="0" i="0" dirty="0">
                <a:solidFill>
                  <a:srgbClr val="4D4D4D"/>
                </a:solidFill>
                <a:effectLst/>
                <a:latin typeface="Times New Roman" panose="02020603050405020304" pitchFamily="18" charset="0"/>
                <a:cs typeface="Times New Roman" panose="02020603050405020304" pitchFamily="18" charset="0"/>
              </a:rPr>
              <a:t>硬件错误</a:t>
            </a:r>
            <a:r>
              <a:rPr lang="en-US" altLang="zh-CN" sz="2400" b="0" i="0" dirty="0">
                <a:solidFill>
                  <a:srgbClr val="4D4D4D"/>
                </a:solidFill>
                <a:effectLst/>
                <a:latin typeface="Times New Roman" panose="02020603050405020304" pitchFamily="18" charset="0"/>
                <a:cs typeface="Times New Roman" panose="02020603050405020304" pitchFamily="18" charset="0"/>
              </a:rPr>
              <a:t>)</a:t>
            </a:r>
            <a:r>
              <a:rPr lang="zh-CN" altLang="en-US" sz="2400" b="0" i="0" dirty="0">
                <a:solidFill>
                  <a:srgbClr val="4D4D4D"/>
                </a:solidFill>
                <a:effectLst/>
                <a:latin typeface="Times New Roman" panose="02020603050405020304" pitchFamily="18" charset="0"/>
                <a:cs typeface="Times New Roman" panose="02020603050405020304" pitchFamily="18" charset="0"/>
              </a:rPr>
              <a:t>可以响应。默认值是</a:t>
            </a:r>
            <a:r>
              <a:rPr lang="en-US" altLang="zh-CN" sz="2400" b="0" i="0" dirty="0">
                <a:solidFill>
                  <a:srgbClr val="4D4D4D"/>
                </a:solidFill>
                <a:effectLst/>
                <a:latin typeface="Times New Roman" panose="02020603050405020304" pitchFamily="18" charset="0"/>
                <a:cs typeface="Times New Roman" panose="02020603050405020304" pitchFamily="18" charset="0"/>
              </a:rPr>
              <a:t>0</a:t>
            </a:r>
            <a:r>
              <a:rPr lang="zh-CN" altLang="en-US" sz="2400" b="0" i="0" dirty="0">
                <a:solidFill>
                  <a:srgbClr val="4D4D4D"/>
                </a:solidFill>
                <a:effectLst/>
                <a:latin typeface="Times New Roman" panose="02020603050405020304" pitchFamily="18" charset="0"/>
                <a:cs typeface="Times New Roman" panose="02020603050405020304" pitchFamily="18" charset="0"/>
              </a:rPr>
              <a:t>，表示没有关闭中断。</a:t>
            </a:r>
            <a:endParaRPr lang="en-US" altLang="zh-CN" sz="2400" b="0" i="0" dirty="0">
              <a:solidFill>
                <a:srgbClr val="4D4D4D"/>
              </a:solidFill>
              <a:effectLst/>
              <a:latin typeface="Times New Roman" panose="02020603050405020304" pitchFamily="18" charset="0"/>
              <a:cs typeface="Times New Roman" panose="02020603050405020304" pitchFamily="18" charset="0"/>
            </a:endParaRPr>
          </a:p>
          <a:p>
            <a:r>
              <a:rPr lang="zh-CN" altLang="en-US" sz="2400" b="1" i="0" dirty="0">
                <a:solidFill>
                  <a:srgbClr val="4D4D4D"/>
                </a:solidFill>
                <a:effectLst/>
                <a:latin typeface="Times New Roman" panose="02020603050405020304" pitchFamily="18" charset="0"/>
                <a:cs typeface="Times New Roman" panose="02020603050405020304" pitchFamily="18" charset="0"/>
              </a:rPr>
              <a:t>将</a:t>
            </a:r>
            <a:r>
              <a:rPr lang="en-US" altLang="zh-CN" sz="2400" b="1" i="0" dirty="0">
                <a:solidFill>
                  <a:srgbClr val="4D4D4D"/>
                </a:solidFill>
                <a:effectLst/>
                <a:latin typeface="Times New Roman" panose="02020603050405020304" pitchFamily="18" charset="0"/>
                <a:cs typeface="Times New Roman" panose="02020603050405020304" pitchFamily="18" charset="0"/>
              </a:rPr>
              <a:t>PRIMASK</a:t>
            </a:r>
            <a:r>
              <a:rPr lang="zh-CN" altLang="en-US" sz="2400" b="1" i="0" dirty="0">
                <a:solidFill>
                  <a:srgbClr val="4D4D4D"/>
                </a:solidFill>
                <a:effectLst/>
                <a:latin typeface="Times New Roman" panose="02020603050405020304" pitchFamily="18" charset="0"/>
                <a:cs typeface="Times New Roman" panose="02020603050405020304" pitchFamily="18" charset="0"/>
              </a:rPr>
              <a:t>读取，保存到</a:t>
            </a:r>
            <a:r>
              <a:rPr lang="en-US" altLang="zh-CN" sz="2400" b="1" i="0" dirty="0">
                <a:solidFill>
                  <a:srgbClr val="4D4D4D"/>
                </a:solidFill>
                <a:effectLst/>
                <a:latin typeface="Times New Roman" panose="02020603050405020304" pitchFamily="18" charset="0"/>
                <a:cs typeface="Times New Roman" panose="02020603050405020304" pitchFamily="18" charset="0"/>
              </a:rPr>
              <a:t>R0</a:t>
            </a:r>
            <a:r>
              <a:rPr lang="zh-CN" altLang="en-US" sz="2400" b="1" i="0" dirty="0">
                <a:solidFill>
                  <a:srgbClr val="4D4D4D"/>
                </a:solidFill>
                <a:effectLst/>
                <a:latin typeface="Times New Roman" panose="02020603050405020304" pitchFamily="18" charset="0"/>
                <a:cs typeface="Times New Roman" panose="02020603050405020304" pitchFamily="18" charset="0"/>
              </a:rPr>
              <a:t>中</a:t>
            </a:r>
            <a:endParaRPr lang="en-US" altLang="zh-CN" sz="2400" b="1" i="0" dirty="0">
              <a:solidFill>
                <a:srgbClr val="4D4D4D"/>
              </a:solidFill>
              <a:effectLst/>
              <a:latin typeface="Times New Roman" panose="02020603050405020304" pitchFamily="18" charset="0"/>
              <a:cs typeface="Times New Roman" panose="02020603050405020304" pitchFamily="18" charset="0"/>
            </a:endParaRPr>
          </a:p>
          <a:p>
            <a:endParaRPr lang="en-US" altLang="zh-CN" sz="2400" dirty="0">
              <a:solidFill>
                <a:srgbClr val="4D4D4D"/>
              </a:solidFill>
              <a:latin typeface="Times New Roman" panose="02020603050405020304" pitchFamily="18" charset="0"/>
              <a:cs typeface="Times New Roman" panose="02020603050405020304" pitchFamily="18" charset="0"/>
            </a:endParaRPr>
          </a:p>
          <a:p>
            <a:endParaRPr lang="en-US" altLang="zh-CN" sz="2400" b="0" i="0" dirty="0">
              <a:solidFill>
                <a:srgbClr val="4D4D4D"/>
              </a:solidFill>
              <a:effectLst/>
              <a:latin typeface="Times New Roman" panose="02020603050405020304" pitchFamily="18" charset="0"/>
              <a:cs typeface="Times New Roman" panose="02020603050405020304" pitchFamily="18" charset="0"/>
            </a:endParaRPr>
          </a:p>
          <a:p>
            <a:r>
              <a:rPr lang="en-US" altLang="zh-CN" sz="2400" dirty="0">
                <a:solidFill>
                  <a:srgbClr val="4D4D4D"/>
                </a:solidFill>
                <a:latin typeface="Times New Roman" panose="02020603050405020304" pitchFamily="18" charset="0"/>
                <a:cs typeface="Times New Roman" panose="02020603050405020304" pitchFamily="18" charset="0"/>
              </a:rPr>
              <a:t>b</a:t>
            </a:r>
            <a:r>
              <a:rPr lang="en-US" altLang="zh-CN" sz="2400" b="0" i="0" dirty="0">
                <a:solidFill>
                  <a:srgbClr val="4D4D4D"/>
                </a:solidFill>
                <a:effectLst/>
                <a:latin typeface="Times New Roman" panose="02020603050405020304" pitchFamily="18" charset="0"/>
                <a:cs typeface="Times New Roman" panose="02020603050405020304" pitchFamily="18" charset="0"/>
              </a:rPr>
              <a:t>x</a:t>
            </a:r>
            <a:r>
              <a:rPr lang="zh-CN" altLang="en-US" sz="2400" b="0" i="0" dirty="0">
                <a:solidFill>
                  <a:srgbClr val="4D4D4D"/>
                </a:solidFill>
                <a:effectLst/>
                <a:latin typeface="Times New Roman" panose="02020603050405020304" pitchFamily="18" charset="0"/>
                <a:cs typeface="Times New Roman" panose="02020603050405020304" pitchFamily="18" charset="0"/>
              </a:rPr>
              <a:t>是带状态跳转切换指令。</a:t>
            </a:r>
            <a:endParaRPr lang="en-US" altLang="zh-CN" sz="2400" b="0" i="0" dirty="0">
              <a:solidFill>
                <a:srgbClr val="4D4D4D"/>
              </a:solidFill>
              <a:effectLst/>
              <a:latin typeface="Times New Roman" panose="02020603050405020304" pitchFamily="18" charset="0"/>
              <a:cs typeface="Times New Roman" panose="02020603050405020304" pitchFamily="18" charset="0"/>
            </a:endParaRPr>
          </a:p>
          <a:p>
            <a:r>
              <a:rPr lang="en-US" altLang="zh-CN" sz="2400" dirty="0" err="1">
                <a:solidFill>
                  <a:srgbClr val="4D4D4D"/>
                </a:solidFill>
                <a:latin typeface="Times New Roman" panose="02020603050405020304" pitchFamily="18" charset="0"/>
                <a:cs typeface="Times New Roman" panose="02020603050405020304" pitchFamily="18" charset="0"/>
              </a:rPr>
              <a:t>lr</a:t>
            </a:r>
            <a:r>
              <a:rPr lang="en-US" altLang="zh-CN" sz="2400" dirty="0">
                <a:solidFill>
                  <a:srgbClr val="4D4D4D"/>
                </a:solidFill>
                <a:latin typeface="Times New Roman" panose="02020603050405020304" pitchFamily="18" charset="0"/>
                <a:cs typeface="Times New Roman" panose="02020603050405020304" pitchFamily="18" charset="0"/>
              </a:rPr>
              <a:t>(</a:t>
            </a:r>
            <a:r>
              <a:rPr lang="en-US" altLang="zh-CN" sz="2400" b="0" i="0" dirty="0">
                <a:solidFill>
                  <a:srgbClr val="4D4D4D"/>
                </a:solidFill>
                <a:effectLst/>
                <a:latin typeface="Times New Roman" panose="02020603050405020304" pitchFamily="18" charset="0"/>
                <a:cs typeface="Times New Roman" panose="02020603050405020304" pitchFamily="18" charset="0"/>
              </a:rPr>
              <a:t>Link Register</a:t>
            </a:r>
            <a:r>
              <a:rPr lang="en-US" altLang="zh-CN" sz="2400" dirty="0">
                <a:solidFill>
                  <a:srgbClr val="4D4D4D"/>
                </a:solidFill>
                <a:latin typeface="Times New Roman" panose="02020603050405020304" pitchFamily="18" charset="0"/>
                <a:cs typeface="Times New Roman" panose="02020603050405020304" pitchFamily="18" charset="0"/>
              </a:rPr>
              <a:t>)</a:t>
            </a:r>
            <a:r>
              <a:rPr lang="zh-CN" altLang="en-US" sz="2400" dirty="0">
                <a:solidFill>
                  <a:srgbClr val="4D4D4D"/>
                </a:solidFill>
                <a:latin typeface="Times New Roman" panose="02020603050405020304" pitchFamily="18" charset="0"/>
                <a:cs typeface="Times New Roman" panose="02020603050405020304" pitchFamily="18" charset="0"/>
              </a:rPr>
              <a:t>是连接寄存器：</a:t>
            </a:r>
            <a:r>
              <a:rPr lang="zh-CN" altLang="en-US" sz="2400" i="0" dirty="0">
                <a:solidFill>
                  <a:srgbClr val="4D4D4D"/>
                </a:solidFill>
                <a:effectLst/>
                <a:latin typeface="Times New Roman" panose="02020603050405020304" pitchFamily="18" charset="0"/>
                <a:cs typeface="Times New Roman" panose="02020603050405020304" pitchFamily="18" charset="0"/>
              </a:rPr>
              <a:t>保存子程序返回地址；保存异常发生前的相应位置。</a:t>
            </a:r>
            <a:endParaRPr lang="en-US" altLang="zh-CN" sz="2400" i="0" dirty="0">
              <a:solidFill>
                <a:srgbClr val="4D4D4D"/>
              </a:solidFill>
              <a:effectLst/>
              <a:latin typeface="Times New Roman" panose="02020603050405020304" pitchFamily="18" charset="0"/>
              <a:cs typeface="Times New Roman" panose="02020603050405020304" pitchFamily="18" charset="0"/>
            </a:endParaRPr>
          </a:p>
          <a:p>
            <a:r>
              <a:rPr lang="zh-CN" altLang="en-US" sz="2400" b="1" dirty="0">
                <a:solidFill>
                  <a:srgbClr val="4D4D4D"/>
                </a:solidFill>
                <a:latin typeface="Times New Roman" panose="02020603050405020304" pitchFamily="18" charset="0"/>
                <a:cs typeface="Times New Roman" panose="02020603050405020304" pitchFamily="18" charset="0"/>
              </a:rPr>
              <a:t>相当于</a:t>
            </a:r>
            <a:r>
              <a:rPr lang="en-US" altLang="zh-CN" sz="2400" b="1" i="0" dirty="0">
                <a:solidFill>
                  <a:srgbClr val="4D4D4D"/>
                </a:solidFill>
                <a:effectLst/>
                <a:latin typeface="Times New Roman" panose="02020603050405020304" pitchFamily="18" charset="0"/>
                <a:cs typeface="Times New Roman" panose="02020603050405020304" pitchFamily="18" charset="0"/>
              </a:rPr>
              <a:t>mov  </a:t>
            </a:r>
            <a:r>
              <a:rPr lang="en-US" altLang="zh-CN" sz="2400" b="1" i="0" dirty="0" err="1">
                <a:solidFill>
                  <a:srgbClr val="4D4D4D"/>
                </a:solidFill>
                <a:effectLst/>
                <a:latin typeface="Times New Roman" panose="02020603050405020304" pitchFamily="18" charset="0"/>
                <a:cs typeface="Times New Roman" panose="02020603050405020304" pitchFamily="18" charset="0"/>
              </a:rPr>
              <a:t>pc,lr</a:t>
            </a:r>
            <a:r>
              <a:rPr lang="zh-CN" altLang="en-US" sz="2400" b="1" i="0" dirty="0">
                <a:solidFill>
                  <a:srgbClr val="4D4D4D"/>
                </a:solidFill>
                <a:effectLst/>
                <a:latin typeface="Times New Roman" panose="02020603050405020304" pitchFamily="18" charset="0"/>
                <a:cs typeface="Times New Roman" panose="02020603050405020304" pitchFamily="18" charset="0"/>
              </a:rPr>
              <a:t>。即跳转到</a:t>
            </a:r>
            <a:r>
              <a:rPr lang="en-US" altLang="zh-CN" sz="2400" b="1" i="0" dirty="0" err="1">
                <a:solidFill>
                  <a:srgbClr val="4D4D4D"/>
                </a:solidFill>
                <a:effectLst/>
                <a:latin typeface="Times New Roman" panose="02020603050405020304" pitchFamily="18" charset="0"/>
                <a:cs typeface="Times New Roman" panose="02020603050405020304" pitchFamily="18" charset="0"/>
              </a:rPr>
              <a:t>lr</a:t>
            </a:r>
            <a:r>
              <a:rPr lang="zh-CN" altLang="en-US" sz="2400" b="1" i="0" dirty="0">
                <a:solidFill>
                  <a:srgbClr val="4D4D4D"/>
                </a:solidFill>
                <a:effectLst/>
                <a:latin typeface="Times New Roman" panose="02020603050405020304" pitchFamily="18" charset="0"/>
                <a:cs typeface="Times New Roman" panose="02020603050405020304" pitchFamily="18" charset="0"/>
              </a:rPr>
              <a:t>中存放的地址处。</a:t>
            </a:r>
            <a:endParaRPr lang="en-US" altLang="zh-CN" sz="2400" b="1" i="0" dirty="0">
              <a:solidFill>
                <a:srgbClr val="4D4D4D"/>
              </a:solidFill>
              <a:effectLst/>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C25675BB-37A5-DDCC-B7DD-ACA16FF0FE50}"/>
              </a:ext>
            </a:extLst>
          </p:cNvPr>
          <p:cNvGraphicFramePr>
            <a:graphicFrameLocks noGrp="1"/>
          </p:cNvGraphicFramePr>
          <p:nvPr>
            <p:extLst>
              <p:ext uri="{D42A27DB-BD31-4B8C-83A1-F6EECF244321}">
                <p14:modId xmlns:p14="http://schemas.microsoft.com/office/powerpoint/2010/main" val="839459222"/>
              </p:ext>
            </p:extLst>
          </p:nvPr>
        </p:nvGraphicFramePr>
        <p:xfrm>
          <a:off x="5409824" y="3092240"/>
          <a:ext cx="5012400" cy="883920"/>
        </p:xfrm>
        <a:graphic>
          <a:graphicData uri="http://schemas.openxmlformats.org/drawingml/2006/table">
            <a:tbl>
              <a:tblPr/>
              <a:tblGrid>
                <a:gridCol w="1253100">
                  <a:extLst>
                    <a:ext uri="{9D8B030D-6E8A-4147-A177-3AD203B41FA5}">
                      <a16:colId xmlns:a16="http://schemas.microsoft.com/office/drawing/2014/main" val="1488227067"/>
                    </a:ext>
                  </a:extLst>
                </a:gridCol>
                <a:gridCol w="599241">
                  <a:extLst>
                    <a:ext uri="{9D8B030D-6E8A-4147-A177-3AD203B41FA5}">
                      <a16:colId xmlns:a16="http://schemas.microsoft.com/office/drawing/2014/main" val="3137561074"/>
                    </a:ext>
                  </a:extLst>
                </a:gridCol>
                <a:gridCol w="1906959">
                  <a:extLst>
                    <a:ext uri="{9D8B030D-6E8A-4147-A177-3AD203B41FA5}">
                      <a16:colId xmlns:a16="http://schemas.microsoft.com/office/drawing/2014/main" val="2861687798"/>
                    </a:ext>
                  </a:extLst>
                </a:gridCol>
                <a:gridCol w="1253100">
                  <a:extLst>
                    <a:ext uri="{9D8B030D-6E8A-4147-A177-3AD203B41FA5}">
                      <a16:colId xmlns:a16="http://schemas.microsoft.com/office/drawing/2014/main" val="3945292424"/>
                    </a:ext>
                  </a:extLst>
                </a:gridCol>
              </a:tblGrid>
              <a:tr h="0">
                <a:tc>
                  <a:txBody>
                    <a:bodyPr/>
                    <a:lstStyle/>
                    <a:p>
                      <a:pPr algn="l"/>
                      <a:r>
                        <a:rPr lang="en-US" b="0" dirty="0">
                          <a:solidFill>
                            <a:srgbClr val="4F4F4F"/>
                          </a:solidFill>
                          <a:effectLst/>
                        </a:rPr>
                        <a:t>CPSID</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b="0" dirty="0">
                          <a:solidFill>
                            <a:srgbClr val="4F4F4F"/>
                          </a:solidFill>
                          <a:effectLst/>
                        </a:rPr>
                        <a:t>I</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b="0" dirty="0">
                          <a:solidFill>
                            <a:srgbClr val="4F4F4F"/>
                          </a:solidFill>
                          <a:effectLst/>
                        </a:rPr>
                        <a:t>PRIMASK=1</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b="0" dirty="0">
                          <a:solidFill>
                            <a:srgbClr val="4F4F4F"/>
                          </a:solidFill>
                          <a:effectLst/>
                        </a:rPr>
                        <a:t>关中断</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9717903"/>
                  </a:ext>
                </a:extLst>
              </a:tr>
              <a:tr h="0">
                <a:tc>
                  <a:txBody>
                    <a:bodyPr/>
                    <a:lstStyle/>
                    <a:p>
                      <a:pPr algn="l"/>
                      <a:r>
                        <a:rPr lang="en-US" b="0">
                          <a:solidFill>
                            <a:srgbClr val="4F4F4F"/>
                          </a:solidFill>
                          <a:effectLst/>
                        </a:rPr>
                        <a:t>CPSIE</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b="0">
                          <a:solidFill>
                            <a:srgbClr val="4F4F4F"/>
                          </a:solidFill>
                          <a:effectLst/>
                        </a:rPr>
                        <a:t>I</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b="0" dirty="0">
                          <a:solidFill>
                            <a:srgbClr val="4F4F4F"/>
                          </a:solidFill>
                          <a:effectLst/>
                        </a:rPr>
                        <a:t>PRIMASK=0</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b="0" dirty="0">
                          <a:solidFill>
                            <a:srgbClr val="4F4F4F"/>
                          </a:solidFill>
                          <a:effectLst/>
                        </a:rPr>
                        <a:t>开中断</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793604173"/>
                  </a:ext>
                </a:extLst>
              </a:tr>
            </a:tbl>
          </a:graphicData>
        </a:graphic>
      </p:graphicFrame>
      <p:cxnSp>
        <p:nvCxnSpPr>
          <p:cNvPr id="15" name="直接箭头连接符 14">
            <a:extLst>
              <a:ext uri="{FF2B5EF4-FFF2-40B4-BE49-F238E27FC236}">
                <a16:creationId xmlns:a16="http://schemas.microsoft.com/office/drawing/2014/main" id="{2275FD3A-F20E-0DCC-FB5D-E418A5072A9D}"/>
              </a:ext>
            </a:extLst>
          </p:cNvPr>
          <p:cNvCxnSpPr>
            <a:cxnSpLocks/>
          </p:cNvCxnSpPr>
          <p:nvPr/>
        </p:nvCxnSpPr>
        <p:spPr>
          <a:xfrm flipV="1">
            <a:off x="3798794" y="3018865"/>
            <a:ext cx="1223682" cy="6592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62AD8A8-B6BE-CA95-5577-C8F2D7DB6DBE}"/>
              </a:ext>
            </a:extLst>
          </p:cNvPr>
          <p:cNvCxnSpPr>
            <a:cxnSpLocks/>
          </p:cNvCxnSpPr>
          <p:nvPr/>
        </p:nvCxnSpPr>
        <p:spPr>
          <a:xfrm flipV="1">
            <a:off x="2468492" y="3523162"/>
            <a:ext cx="3086937" cy="8170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54C17BD-757D-5F2D-868F-3CCBA0511E5B}"/>
              </a:ext>
            </a:extLst>
          </p:cNvPr>
          <p:cNvCxnSpPr>
            <a:cxnSpLocks/>
          </p:cNvCxnSpPr>
          <p:nvPr/>
        </p:nvCxnSpPr>
        <p:spPr>
          <a:xfrm>
            <a:off x="2542453" y="4726641"/>
            <a:ext cx="2480023" cy="15158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351920"/>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76806" y="175597"/>
            <a:ext cx="5283559" cy="584775"/>
          </a:xfrm>
          <a:prstGeom prst="rect">
            <a:avLst/>
          </a:prstGeom>
          <a:noFill/>
        </p:spPr>
        <p:txBody>
          <a:bodyPr wrap="square">
            <a:spAutoFit/>
          </a:bodyPr>
          <a:lstStyle/>
          <a:p>
            <a:pPr algn="ctr"/>
            <a:r>
              <a:rPr lang="en-US" altLang="zh-CN" sz="3200" spc="600" dirty="0">
                <a:solidFill>
                  <a:srgbClr val="202F41"/>
                </a:solidFill>
                <a:latin typeface="Times New Roman" panose="02020603050405020304" pitchFamily="18" charset="0"/>
                <a:ea typeface="仓耳玄三M W05" panose="02020400000000000000" pitchFamily="18" charset="-122"/>
                <a:cs typeface="Times New Roman" panose="02020603050405020304" pitchFamily="18" charset="0"/>
                <a:sym typeface="+mn-lt"/>
              </a:rPr>
              <a:t>02. </a:t>
            </a:r>
            <a:r>
              <a:rPr lang="en-US" altLang="zh-CN" sz="3200" spc="600" dirty="0" err="1">
                <a:solidFill>
                  <a:srgbClr val="202F41"/>
                </a:solidFill>
                <a:latin typeface="Times New Roman" panose="02020603050405020304" pitchFamily="18" charset="0"/>
                <a:ea typeface="仓耳玄三M W05" panose="02020400000000000000" pitchFamily="18" charset="-122"/>
                <a:cs typeface="Times New Roman" panose="02020603050405020304" pitchFamily="18" charset="0"/>
                <a:sym typeface="+mn-lt"/>
              </a:rPr>
              <a:t>ArchInUntLock</a:t>
            </a:r>
            <a:endParaRPr lang="es-ES" sz="3200" spc="600" dirty="0">
              <a:solidFill>
                <a:srgbClr val="202F41"/>
              </a:solidFill>
              <a:latin typeface="Times New Roman" panose="02020603050405020304" pitchFamily="18" charset="0"/>
              <a:ea typeface="仓耳玄三M W05" panose="02020400000000000000" pitchFamily="18" charset="-122"/>
              <a:cs typeface="Times New Roman" panose="02020603050405020304" pitchFamily="18" charset="0"/>
              <a:sym typeface="+mn-lt"/>
            </a:endParaRPr>
          </a:p>
        </p:txBody>
      </p:sp>
      <p:sp>
        <p:nvSpPr>
          <p:cNvPr id="6" name="内容占位符 2">
            <a:extLst>
              <a:ext uri="{FF2B5EF4-FFF2-40B4-BE49-F238E27FC236}">
                <a16:creationId xmlns:a16="http://schemas.microsoft.com/office/drawing/2014/main" id="{7A120CB1-D6E7-7B64-0BBA-E55E73CDCCAE}"/>
              </a:ext>
            </a:extLst>
          </p:cNvPr>
          <p:cNvSpPr>
            <a:spLocks noGrp="1"/>
          </p:cNvSpPr>
          <p:nvPr>
            <p:ph idx="1"/>
          </p:nvPr>
        </p:nvSpPr>
        <p:spPr>
          <a:xfrm>
            <a:off x="4962277" y="1113741"/>
            <a:ext cx="6373594" cy="4961541"/>
          </a:xfrm>
        </p:spPr>
        <p:txBody>
          <a:bodyPr>
            <a:noAutofit/>
          </a:bodyPr>
          <a:lstStyle/>
          <a:p>
            <a:r>
              <a:rPr lang="en-US" altLang="zh-CN" sz="2400" b="0" i="0" dirty="0">
                <a:solidFill>
                  <a:srgbClr val="4D4D4D"/>
                </a:solidFill>
                <a:effectLst/>
                <a:latin typeface="Times New Roman" panose="02020603050405020304" pitchFamily="18" charset="0"/>
                <a:cs typeface="Times New Roman" panose="02020603050405020304" pitchFamily="18" charset="0"/>
              </a:rPr>
              <a:t>PRIMASK</a:t>
            </a:r>
            <a:r>
              <a:rPr lang="zh-CN" altLang="en-US" sz="2400" b="0" i="0" dirty="0">
                <a:solidFill>
                  <a:srgbClr val="4D4D4D"/>
                </a:solidFill>
                <a:effectLst/>
                <a:latin typeface="Times New Roman" panose="02020603050405020304" pitchFamily="18" charset="0"/>
                <a:cs typeface="Times New Roman" panose="02020603050405020304" pitchFamily="18" charset="0"/>
              </a:rPr>
              <a:t>寄存器</a:t>
            </a:r>
            <a:r>
              <a:rPr lang="en-US" altLang="zh-CN" sz="2400" b="0" i="0" dirty="0">
                <a:solidFill>
                  <a:srgbClr val="4D4D4D"/>
                </a:solidFill>
                <a:effectLst/>
                <a:latin typeface="Times New Roman" panose="02020603050405020304" pitchFamily="18" charset="0"/>
                <a:cs typeface="Times New Roman" panose="02020603050405020304" pitchFamily="18" charset="0"/>
              </a:rPr>
              <a:t>:</a:t>
            </a:r>
            <a:r>
              <a:rPr lang="zh-CN" altLang="en-US" sz="2400" dirty="0">
                <a:solidFill>
                  <a:srgbClr val="4D4D4D"/>
                </a:solidFill>
                <a:latin typeface="Times New Roman" panose="02020603050405020304" pitchFamily="18" charset="0"/>
                <a:cs typeface="Times New Roman" panose="02020603050405020304" pitchFamily="18" charset="0"/>
              </a:rPr>
              <a:t>只有一个</a:t>
            </a:r>
            <a:r>
              <a:rPr lang="en-US" altLang="zh-CN" sz="2400" b="0" i="0" dirty="0">
                <a:solidFill>
                  <a:srgbClr val="4D4D4D"/>
                </a:solidFill>
                <a:effectLst/>
                <a:latin typeface="Times New Roman" panose="02020603050405020304" pitchFamily="18" charset="0"/>
                <a:cs typeface="Times New Roman" panose="02020603050405020304" pitchFamily="18" charset="0"/>
              </a:rPr>
              <a:t>bit</a:t>
            </a:r>
            <a:r>
              <a:rPr lang="zh-CN" altLang="en-US" sz="2400" b="0" i="0" dirty="0">
                <a:solidFill>
                  <a:srgbClr val="4D4D4D"/>
                </a:solidFill>
                <a:effectLst/>
                <a:latin typeface="Times New Roman" panose="02020603050405020304" pitchFamily="18" charset="0"/>
                <a:cs typeface="Times New Roman" panose="02020603050405020304" pitchFamily="18" charset="0"/>
              </a:rPr>
              <a:t>的寄存器，置为</a:t>
            </a:r>
            <a:r>
              <a:rPr lang="en-US" altLang="zh-CN" sz="2400" b="0" i="0" dirty="0">
                <a:solidFill>
                  <a:srgbClr val="4D4D4D"/>
                </a:solidFill>
                <a:effectLst/>
                <a:latin typeface="Times New Roman" panose="02020603050405020304" pitchFamily="18" charset="0"/>
                <a:cs typeface="Times New Roman" panose="02020603050405020304" pitchFamily="18" charset="0"/>
              </a:rPr>
              <a:t>1</a:t>
            </a:r>
            <a:r>
              <a:rPr lang="zh-CN" altLang="en-US" sz="2400" b="0" i="0" dirty="0">
                <a:solidFill>
                  <a:srgbClr val="4D4D4D"/>
                </a:solidFill>
                <a:effectLst/>
                <a:latin typeface="Times New Roman" panose="02020603050405020304" pitchFamily="18" charset="0"/>
                <a:cs typeface="Times New Roman" panose="02020603050405020304" pitchFamily="18" charset="0"/>
              </a:rPr>
              <a:t>后，就关掉所有可屏蔽异常，只剩下</a:t>
            </a:r>
            <a:r>
              <a:rPr lang="en-US" altLang="zh-CN" sz="2400" b="0" i="0" dirty="0">
                <a:solidFill>
                  <a:srgbClr val="4D4D4D"/>
                </a:solidFill>
                <a:effectLst/>
                <a:latin typeface="Times New Roman" panose="02020603050405020304" pitchFamily="18" charset="0"/>
                <a:cs typeface="Times New Roman" panose="02020603050405020304" pitchFamily="18" charset="0"/>
              </a:rPr>
              <a:t>NMI</a:t>
            </a:r>
            <a:r>
              <a:rPr lang="zh-CN" altLang="en-US" sz="2400" b="0" i="0" dirty="0">
                <a:solidFill>
                  <a:srgbClr val="4D4D4D"/>
                </a:solidFill>
                <a:effectLst/>
                <a:latin typeface="Times New Roman" panose="02020603050405020304" pitchFamily="18" charset="0"/>
                <a:cs typeface="Times New Roman" panose="02020603050405020304" pitchFamily="18" charset="0"/>
              </a:rPr>
              <a:t>和硬</a:t>
            </a:r>
            <a:r>
              <a:rPr lang="en-US" altLang="zh-CN" sz="2400" b="0" i="0" dirty="0">
                <a:solidFill>
                  <a:srgbClr val="4D4D4D"/>
                </a:solidFill>
                <a:effectLst/>
                <a:latin typeface="Times New Roman" panose="02020603050405020304" pitchFamily="18" charset="0"/>
                <a:cs typeface="Times New Roman" panose="02020603050405020304" pitchFamily="18" charset="0"/>
              </a:rPr>
              <a:t>Fault</a:t>
            </a:r>
            <a:r>
              <a:rPr lang="zh-CN" altLang="en-US" sz="2400" b="0" i="0" dirty="0">
                <a:solidFill>
                  <a:srgbClr val="4D4D4D"/>
                </a:solidFill>
                <a:effectLst/>
                <a:latin typeface="Times New Roman" panose="02020603050405020304" pitchFamily="18" charset="0"/>
                <a:cs typeface="Times New Roman" panose="02020603050405020304" pitchFamily="18" charset="0"/>
              </a:rPr>
              <a:t>异常可以响应。默认值是</a:t>
            </a:r>
            <a:r>
              <a:rPr lang="en-US" altLang="zh-CN" sz="2400" b="0" i="0" dirty="0">
                <a:solidFill>
                  <a:srgbClr val="4D4D4D"/>
                </a:solidFill>
                <a:effectLst/>
                <a:latin typeface="Times New Roman" panose="02020603050405020304" pitchFamily="18" charset="0"/>
                <a:cs typeface="Times New Roman" panose="02020603050405020304" pitchFamily="18" charset="0"/>
              </a:rPr>
              <a:t>0</a:t>
            </a:r>
            <a:r>
              <a:rPr lang="zh-CN" altLang="en-US" sz="2400" b="0" i="0" dirty="0">
                <a:solidFill>
                  <a:srgbClr val="4D4D4D"/>
                </a:solidFill>
                <a:effectLst/>
                <a:latin typeface="Times New Roman" panose="02020603050405020304" pitchFamily="18" charset="0"/>
                <a:cs typeface="Times New Roman" panose="02020603050405020304" pitchFamily="18" charset="0"/>
              </a:rPr>
              <a:t>，表示没有关闭中断。</a:t>
            </a:r>
            <a:endParaRPr lang="en-US" altLang="zh-CN" sz="2400" b="0" i="0" dirty="0">
              <a:solidFill>
                <a:srgbClr val="4D4D4D"/>
              </a:solidFill>
              <a:effectLst/>
              <a:latin typeface="Times New Roman" panose="02020603050405020304" pitchFamily="18" charset="0"/>
              <a:cs typeface="Times New Roman" panose="02020603050405020304" pitchFamily="18" charset="0"/>
            </a:endParaRPr>
          </a:p>
          <a:p>
            <a:r>
              <a:rPr lang="zh-CN" altLang="en-US" sz="2400" b="1" i="0" dirty="0">
                <a:solidFill>
                  <a:srgbClr val="4D4D4D"/>
                </a:solidFill>
                <a:effectLst/>
                <a:latin typeface="Times New Roman" panose="02020603050405020304" pitchFamily="18" charset="0"/>
                <a:cs typeface="Times New Roman" panose="02020603050405020304" pitchFamily="18" charset="0"/>
              </a:rPr>
              <a:t>将</a:t>
            </a:r>
            <a:r>
              <a:rPr lang="en-US" altLang="zh-CN" sz="2400" b="1" i="0" dirty="0">
                <a:solidFill>
                  <a:srgbClr val="4D4D4D"/>
                </a:solidFill>
                <a:effectLst/>
                <a:latin typeface="Times New Roman" panose="02020603050405020304" pitchFamily="18" charset="0"/>
                <a:cs typeface="Times New Roman" panose="02020603050405020304" pitchFamily="18" charset="0"/>
              </a:rPr>
              <a:t>PRIMASK</a:t>
            </a:r>
            <a:r>
              <a:rPr lang="zh-CN" altLang="en-US" sz="2400" b="1" i="0" dirty="0">
                <a:solidFill>
                  <a:srgbClr val="4D4D4D"/>
                </a:solidFill>
                <a:effectLst/>
                <a:latin typeface="Times New Roman" panose="02020603050405020304" pitchFamily="18" charset="0"/>
                <a:cs typeface="Times New Roman" panose="02020603050405020304" pitchFamily="18" charset="0"/>
              </a:rPr>
              <a:t>读取，保存到</a:t>
            </a:r>
            <a:r>
              <a:rPr lang="en-US" altLang="zh-CN" sz="2400" b="1" i="0" dirty="0">
                <a:solidFill>
                  <a:srgbClr val="4D4D4D"/>
                </a:solidFill>
                <a:effectLst/>
                <a:latin typeface="Times New Roman" panose="02020603050405020304" pitchFamily="18" charset="0"/>
                <a:cs typeface="Times New Roman" panose="02020603050405020304" pitchFamily="18" charset="0"/>
              </a:rPr>
              <a:t>R0</a:t>
            </a:r>
            <a:r>
              <a:rPr lang="zh-CN" altLang="en-US" sz="2400" b="1" i="0" dirty="0">
                <a:solidFill>
                  <a:srgbClr val="4D4D4D"/>
                </a:solidFill>
                <a:effectLst/>
                <a:latin typeface="Times New Roman" panose="02020603050405020304" pitchFamily="18" charset="0"/>
                <a:cs typeface="Times New Roman" panose="02020603050405020304" pitchFamily="18" charset="0"/>
              </a:rPr>
              <a:t>中</a:t>
            </a:r>
            <a:endParaRPr lang="en-US" altLang="zh-CN" sz="2400" b="1" i="0" dirty="0">
              <a:solidFill>
                <a:srgbClr val="4D4D4D"/>
              </a:solidFill>
              <a:effectLst/>
              <a:latin typeface="Times New Roman" panose="02020603050405020304" pitchFamily="18" charset="0"/>
              <a:cs typeface="Times New Roman" panose="02020603050405020304" pitchFamily="18" charset="0"/>
            </a:endParaRPr>
          </a:p>
          <a:p>
            <a:endParaRPr lang="en-US" altLang="zh-CN" sz="2400" dirty="0">
              <a:solidFill>
                <a:srgbClr val="4D4D4D"/>
              </a:solidFill>
              <a:latin typeface="Times New Roman" panose="02020603050405020304" pitchFamily="18" charset="0"/>
              <a:cs typeface="Times New Roman" panose="02020603050405020304" pitchFamily="18" charset="0"/>
            </a:endParaRPr>
          </a:p>
          <a:p>
            <a:endParaRPr lang="en-US" altLang="zh-CN" sz="2400" b="0" i="0" dirty="0">
              <a:solidFill>
                <a:srgbClr val="4D4D4D"/>
              </a:solidFill>
              <a:effectLst/>
              <a:latin typeface="Times New Roman" panose="02020603050405020304" pitchFamily="18" charset="0"/>
              <a:cs typeface="Times New Roman" panose="02020603050405020304" pitchFamily="18" charset="0"/>
            </a:endParaRPr>
          </a:p>
          <a:p>
            <a:r>
              <a:rPr lang="en-US" altLang="zh-CN" sz="2400" dirty="0">
                <a:solidFill>
                  <a:srgbClr val="4D4D4D"/>
                </a:solidFill>
                <a:latin typeface="Times New Roman" panose="02020603050405020304" pitchFamily="18" charset="0"/>
                <a:cs typeface="Times New Roman" panose="02020603050405020304" pitchFamily="18" charset="0"/>
              </a:rPr>
              <a:t>b</a:t>
            </a:r>
            <a:r>
              <a:rPr lang="en-US" altLang="zh-CN" sz="2400" b="0" i="0" dirty="0">
                <a:solidFill>
                  <a:srgbClr val="4D4D4D"/>
                </a:solidFill>
                <a:effectLst/>
                <a:latin typeface="Times New Roman" panose="02020603050405020304" pitchFamily="18" charset="0"/>
                <a:cs typeface="Times New Roman" panose="02020603050405020304" pitchFamily="18" charset="0"/>
              </a:rPr>
              <a:t>x</a:t>
            </a:r>
            <a:r>
              <a:rPr lang="zh-CN" altLang="en-US" sz="2400" b="0" i="0" dirty="0">
                <a:solidFill>
                  <a:srgbClr val="4D4D4D"/>
                </a:solidFill>
                <a:effectLst/>
                <a:latin typeface="Times New Roman" panose="02020603050405020304" pitchFamily="18" charset="0"/>
                <a:cs typeface="Times New Roman" panose="02020603050405020304" pitchFamily="18" charset="0"/>
              </a:rPr>
              <a:t>是带状态跳转切换指令。</a:t>
            </a:r>
            <a:endParaRPr lang="en-US" altLang="zh-CN" sz="2400" b="0" i="0" dirty="0">
              <a:solidFill>
                <a:srgbClr val="4D4D4D"/>
              </a:solidFill>
              <a:effectLst/>
              <a:latin typeface="Times New Roman" panose="02020603050405020304" pitchFamily="18" charset="0"/>
              <a:cs typeface="Times New Roman" panose="02020603050405020304" pitchFamily="18" charset="0"/>
            </a:endParaRPr>
          </a:p>
          <a:p>
            <a:r>
              <a:rPr lang="zh-CN" altLang="en-US" sz="2400" dirty="0">
                <a:solidFill>
                  <a:srgbClr val="4D4D4D"/>
                </a:solidFill>
                <a:latin typeface="Times New Roman" panose="02020603050405020304" pitchFamily="18" charset="0"/>
                <a:cs typeface="Times New Roman" panose="02020603050405020304" pitchFamily="18" charset="0"/>
              </a:rPr>
              <a:t>连接寄存器：</a:t>
            </a:r>
            <a:r>
              <a:rPr lang="zh-CN" altLang="en-US" sz="2400" i="0" dirty="0">
                <a:solidFill>
                  <a:srgbClr val="4D4D4D"/>
                </a:solidFill>
                <a:effectLst/>
                <a:latin typeface="Times New Roman" panose="02020603050405020304" pitchFamily="18" charset="0"/>
                <a:cs typeface="Times New Roman" panose="02020603050405020304" pitchFamily="18" charset="0"/>
              </a:rPr>
              <a:t>保存子程序返回</a:t>
            </a:r>
            <a:r>
              <a:rPr lang="en-US" altLang="zh-CN" sz="2400" dirty="0" err="1">
                <a:solidFill>
                  <a:srgbClr val="4D4D4D"/>
                </a:solidFill>
                <a:latin typeface="Times New Roman" panose="02020603050405020304" pitchFamily="18" charset="0"/>
                <a:cs typeface="Times New Roman" panose="02020603050405020304" pitchFamily="18" charset="0"/>
              </a:rPr>
              <a:t>lr</a:t>
            </a:r>
            <a:r>
              <a:rPr lang="en-US" altLang="zh-CN" sz="2400" dirty="0">
                <a:solidFill>
                  <a:srgbClr val="4D4D4D"/>
                </a:solidFill>
                <a:latin typeface="Times New Roman" panose="02020603050405020304" pitchFamily="18" charset="0"/>
                <a:cs typeface="Times New Roman" panose="02020603050405020304" pitchFamily="18" charset="0"/>
              </a:rPr>
              <a:t>(Link Register)</a:t>
            </a:r>
            <a:r>
              <a:rPr lang="zh-CN" altLang="en-US" sz="2400" i="0" dirty="0">
                <a:solidFill>
                  <a:srgbClr val="4D4D4D"/>
                </a:solidFill>
                <a:effectLst/>
                <a:latin typeface="Times New Roman" panose="02020603050405020304" pitchFamily="18" charset="0"/>
                <a:cs typeface="Times New Roman" panose="02020603050405020304" pitchFamily="18" charset="0"/>
              </a:rPr>
              <a:t>地址；保存异常发生前的相应位置。</a:t>
            </a:r>
            <a:endParaRPr lang="en-US" altLang="zh-CN" sz="2400" i="0" dirty="0">
              <a:solidFill>
                <a:srgbClr val="4D4D4D"/>
              </a:solidFill>
              <a:effectLst/>
              <a:latin typeface="Times New Roman" panose="02020603050405020304" pitchFamily="18" charset="0"/>
              <a:cs typeface="Times New Roman" panose="02020603050405020304" pitchFamily="18" charset="0"/>
            </a:endParaRPr>
          </a:p>
          <a:p>
            <a:r>
              <a:rPr lang="zh-CN" altLang="en-US" sz="2400" b="1" dirty="0">
                <a:solidFill>
                  <a:srgbClr val="4D4D4D"/>
                </a:solidFill>
                <a:latin typeface="Times New Roman" panose="02020603050405020304" pitchFamily="18" charset="0"/>
                <a:cs typeface="Times New Roman" panose="02020603050405020304" pitchFamily="18" charset="0"/>
              </a:rPr>
              <a:t>相当于</a:t>
            </a:r>
            <a:r>
              <a:rPr lang="en-US" altLang="zh-CN" sz="2400" b="1" i="0" dirty="0">
                <a:solidFill>
                  <a:srgbClr val="4D4D4D"/>
                </a:solidFill>
                <a:effectLst/>
                <a:latin typeface="Times New Roman" panose="02020603050405020304" pitchFamily="18" charset="0"/>
                <a:cs typeface="Times New Roman" panose="02020603050405020304" pitchFamily="18" charset="0"/>
              </a:rPr>
              <a:t>mov  </a:t>
            </a:r>
            <a:r>
              <a:rPr lang="en-US" altLang="zh-CN" sz="2400" b="1" i="0" dirty="0" err="1">
                <a:solidFill>
                  <a:srgbClr val="4D4D4D"/>
                </a:solidFill>
                <a:effectLst/>
                <a:latin typeface="Times New Roman" panose="02020603050405020304" pitchFamily="18" charset="0"/>
                <a:cs typeface="Times New Roman" panose="02020603050405020304" pitchFamily="18" charset="0"/>
              </a:rPr>
              <a:t>pc,lr</a:t>
            </a:r>
            <a:r>
              <a:rPr lang="zh-CN" altLang="en-US" sz="2400" b="1" i="0" dirty="0">
                <a:solidFill>
                  <a:srgbClr val="4D4D4D"/>
                </a:solidFill>
                <a:effectLst/>
                <a:latin typeface="Times New Roman" panose="02020603050405020304" pitchFamily="18" charset="0"/>
                <a:cs typeface="Times New Roman" panose="02020603050405020304" pitchFamily="18" charset="0"/>
              </a:rPr>
              <a:t>。即跳转到</a:t>
            </a:r>
            <a:r>
              <a:rPr lang="en-US" altLang="zh-CN" sz="2400" b="1" i="0" dirty="0" err="1">
                <a:solidFill>
                  <a:srgbClr val="4D4D4D"/>
                </a:solidFill>
                <a:effectLst/>
                <a:latin typeface="Times New Roman" panose="02020603050405020304" pitchFamily="18" charset="0"/>
                <a:cs typeface="Times New Roman" panose="02020603050405020304" pitchFamily="18" charset="0"/>
              </a:rPr>
              <a:t>lr</a:t>
            </a:r>
            <a:r>
              <a:rPr lang="zh-CN" altLang="en-US" sz="2400" b="1" i="0" dirty="0">
                <a:solidFill>
                  <a:srgbClr val="4D4D4D"/>
                </a:solidFill>
                <a:effectLst/>
                <a:latin typeface="Times New Roman" panose="02020603050405020304" pitchFamily="18" charset="0"/>
                <a:cs typeface="Times New Roman" panose="02020603050405020304" pitchFamily="18" charset="0"/>
              </a:rPr>
              <a:t>中存放的地址处。</a:t>
            </a:r>
            <a:endParaRPr lang="en-US" altLang="zh-CN" sz="2400" b="1" i="0" dirty="0">
              <a:solidFill>
                <a:srgbClr val="4D4D4D"/>
              </a:solidFill>
              <a:effectLst/>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C25675BB-37A5-DDCC-B7DD-ACA16FF0FE50}"/>
              </a:ext>
            </a:extLst>
          </p:cNvPr>
          <p:cNvGraphicFramePr>
            <a:graphicFrameLocks noGrp="1"/>
          </p:cNvGraphicFramePr>
          <p:nvPr>
            <p:extLst>
              <p:ext uri="{D42A27DB-BD31-4B8C-83A1-F6EECF244321}">
                <p14:modId xmlns:p14="http://schemas.microsoft.com/office/powerpoint/2010/main" val="1258661518"/>
              </p:ext>
            </p:extLst>
          </p:nvPr>
        </p:nvGraphicFramePr>
        <p:xfrm>
          <a:off x="5520565" y="3129427"/>
          <a:ext cx="5012400" cy="883920"/>
        </p:xfrm>
        <a:graphic>
          <a:graphicData uri="http://schemas.openxmlformats.org/drawingml/2006/table">
            <a:tbl>
              <a:tblPr/>
              <a:tblGrid>
                <a:gridCol w="1253100">
                  <a:extLst>
                    <a:ext uri="{9D8B030D-6E8A-4147-A177-3AD203B41FA5}">
                      <a16:colId xmlns:a16="http://schemas.microsoft.com/office/drawing/2014/main" val="1488227067"/>
                    </a:ext>
                  </a:extLst>
                </a:gridCol>
                <a:gridCol w="599241">
                  <a:extLst>
                    <a:ext uri="{9D8B030D-6E8A-4147-A177-3AD203B41FA5}">
                      <a16:colId xmlns:a16="http://schemas.microsoft.com/office/drawing/2014/main" val="3137561074"/>
                    </a:ext>
                  </a:extLst>
                </a:gridCol>
                <a:gridCol w="1906959">
                  <a:extLst>
                    <a:ext uri="{9D8B030D-6E8A-4147-A177-3AD203B41FA5}">
                      <a16:colId xmlns:a16="http://schemas.microsoft.com/office/drawing/2014/main" val="2861687798"/>
                    </a:ext>
                  </a:extLst>
                </a:gridCol>
                <a:gridCol w="1253100">
                  <a:extLst>
                    <a:ext uri="{9D8B030D-6E8A-4147-A177-3AD203B41FA5}">
                      <a16:colId xmlns:a16="http://schemas.microsoft.com/office/drawing/2014/main" val="3945292424"/>
                    </a:ext>
                  </a:extLst>
                </a:gridCol>
              </a:tblGrid>
              <a:tr h="0">
                <a:tc>
                  <a:txBody>
                    <a:bodyPr/>
                    <a:lstStyle/>
                    <a:p>
                      <a:pPr algn="l"/>
                      <a:r>
                        <a:rPr lang="en-US" b="0" dirty="0">
                          <a:solidFill>
                            <a:srgbClr val="4F4F4F"/>
                          </a:solidFill>
                          <a:effectLst/>
                        </a:rPr>
                        <a:t>CPSID</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b="0" dirty="0">
                          <a:solidFill>
                            <a:srgbClr val="4F4F4F"/>
                          </a:solidFill>
                          <a:effectLst/>
                        </a:rPr>
                        <a:t>I</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en-US" b="0" dirty="0">
                          <a:solidFill>
                            <a:srgbClr val="4F4F4F"/>
                          </a:solidFill>
                          <a:effectLst/>
                        </a:rPr>
                        <a:t>PRIMASK=1</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b="0" dirty="0">
                          <a:solidFill>
                            <a:srgbClr val="4F4F4F"/>
                          </a:solidFill>
                          <a:effectLst/>
                        </a:rPr>
                        <a:t>关中断</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9717903"/>
                  </a:ext>
                </a:extLst>
              </a:tr>
              <a:tr h="0">
                <a:tc>
                  <a:txBody>
                    <a:bodyPr/>
                    <a:lstStyle/>
                    <a:p>
                      <a:pPr algn="l"/>
                      <a:r>
                        <a:rPr lang="en-US" b="0" dirty="0">
                          <a:solidFill>
                            <a:srgbClr val="4F4F4F"/>
                          </a:solidFill>
                          <a:effectLst/>
                        </a:rPr>
                        <a:t>CPSIE</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b="0">
                          <a:solidFill>
                            <a:srgbClr val="4F4F4F"/>
                          </a:solidFill>
                          <a:effectLst/>
                        </a:rPr>
                        <a:t>I</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en-US" b="0" dirty="0">
                          <a:solidFill>
                            <a:srgbClr val="4F4F4F"/>
                          </a:solidFill>
                          <a:effectLst/>
                        </a:rPr>
                        <a:t>PRIMASK=0</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tc>
                  <a:txBody>
                    <a:bodyPr/>
                    <a:lstStyle/>
                    <a:p>
                      <a:pPr algn="l"/>
                      <a:r>
                        <a:rPr lang="zh-CN" altLang="en-US" b="0" dirty="0">
                          <a:solidFill>
                            <a:srgbClr val="4F4F4F"/>
                          </a:solidFill>
                          <a:effectLst/>
                        </a:rPr>
                        <a:t>开中断</a:t>
                      </a:r>
                    </a:p>
                  </a:txBody>
                  <a:tcPr marL="38100" marR="38100" marT="38100" marB="38100" anchor="ctr">
                    <a:lnL w="4763" cap="flat" cmpd="sng" algn="ctr">
                      <a:solidFill>
                        <a:srgbClr val="DDDDDD"/>
                      </a:solidFill>
                      <a:prstDash val="solid"/>
                      <a:round/>
                      <a:headEnd type="none" w="med" len="med"/>
                      <a:tailEnd type="none" w="med" len="med"/>
                    </a:lnL>
                    <a:lnR w="4763" cap="flat" cmpd="sng" algn="ctr">
                      <a:solidFill>
                        <a:srgbClr val="DDDDDD"/>
                      </a:solidFill>
                      <a:prstDash val="solid"/>
                      <a:round/>
                      <a:headEnd type="none" w="med" len="med"/>
                      <a:tailEnd type="none" w="med" len="med"/>
                    </a:lnR>
                    <a:lnT w="4763" cap="flat" cmpd="sng" algn="ctr">
                      <a:solidFill>
                        <a:srgbClr val="DDDDDD"/>
                      </a:solidFill>
                      <a:prstDash val="solid"/>
                      <a:round/>
                      <a:headEnd type="none" w="med" len="med"/>
                      <a:tailEnd type="none" w="med" len="med"/>
                    </a:lnT>
                    <a:lnB w="4763"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793604173"/>
                  </a:ext>
                </a:extLst>
              </a:tr>
            </a:tbl>
          </a:graphicData>
        </a:graphic>
      </p:graphicFrame>
      <p:pic>
        <p:nvPicPr>
          <p:cNvPr id="3" name="图片 2">
            <a:extLst>
              <a:ext uri="{FF2B5EF4-FFF2-40B4-BE49-F238E27FC236}">
                <a16:creationId xmlns:a16="http://schemas.microsoft.com/office/drawing/2014/main" id="{F2280850-3CDC-B9B9-08D8-D54BCCA62654}"/>
              </a:ext>
            </a:extLst>
          </p:cNvPr>
          <p:cNvPicPr>
            <a:picLocks noChangeAspect="1"/>
          </p:cNvPicPr>
          <p:nvPr/>
        </p:nvPicPr>
        <p:blipFill>
          <a:blip r:embed="rId2"/>
          <a:stretch>
            <a:fillRect/>
          </a:stretch>
        </p:blipFill>
        <p:spPr>
          <a:xfrm>
            <a:off x="353584" y="1557265"/>
            <a:ext cx="4597684" cy="3743469"/>
          </a:xfrm>
          <a:prstGeom prst="rect">
            <a:avLst/>
          </a:prstGeom>
        </p:spPr>
      </p:pic>
      <p:cxnSp>
        <p:nvCxnSpPr>
          <p:cNvPr id="15" name="直接箭头连接符 14">
            <a:extLst>
              <a:ext uri="{FF2B5EF4-FFF2-40B4-BE49-F238E27FC236}">
                <a16:creationId xmlns:a16="http://schemas.microsoft.com/office/drawing/2014/main" id="{2275FD3A-F20E-0DCC-FB5D-E418A5072A9D}"/>
              </a:ext>
            </a:extLst>
          </p:cNvPr>
          <p:cNvCxnSpPr>
            <a:cxnSpLocks/>
          </p:cNvCxnSpPr>
          <p:nvPr/>
        </p:nvCxnSpPr>
        <p:spPr>
          <a:xfrm flipV="1">
            <a:off x="3798794" y="3018865"/>
            <a:ext cx="1223682" cy="6592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62AD8A8-B6BE-CA95-5577-C8F2D7DB6DBE}"/>
              </a:ext>
            </a:extLst>
          </p:cNvPr>
          <p:cNvCxnSpPr>
            <a:cxnSpLocks/>
          </p:cNvCxnSpPr>
          <p:nvPr/>
        </p:nvCxnSpPr>
        <p:spPr>
          <a:xfrm flipV="1">
            <a:off x="2555937" y="3853649"/>
            <a:ext cx="3100421" cy="5907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54C17BD-757D-5F2D-868F-3CCBA0511E5B}"/>
              </a:ext>
            </a:extLst>
          </p:cNvPr>
          <p:cNvCxnSpPr>
            <a:cxnSpLocks/>
          </p:cNvCxnSpPr>
          <p:nvPr/>
        </p:nvCxnSpPr>
        <p:spPr>
          <a:xfrm>
            <a:off x="2542453" y="4726641"/>
            <a:ext cx="2480023" cy="15158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914468"/>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73391" y="170443"/>
            <a:ext cx="5283559" cy="584775"/>
          </a:xfrm>
          <a:prstGeom prst="rect">
            <a:avLst/>
          </a:prstGeom>
          <a:noFill/>
        </p:spPr>
        <p:txBody>
          <a:bodyPr wrap="square">
            <a:spAutoFit/>
          </a:bodyPr>
          <a:lstStyle/>
          <a:p>
            <a:pPr algn="ctr"/>
            <a:r>
              <a:rPr lang="en-US" altLang="zh-CN" sz="3200" spc="600" dirty="0">
                <a:solidFill>
                  <a:srgbClr val="202F41"/>
                </a:solidFill>
                <a:latin typeface="Times New Roman" panose="02020603050405020304" pitchFamily="18" charset="0"/>
                <a:ea typeface="仓耳玄三M W05" panose="02020400000000000000" pitchFamily="18" charset="-122"/>
                <a:cs typeface="Times New Roman" panose="02020603050405020304" pitchFamily="18" charset="0"/>
                <a:sym typeface="+mn-lt"/>
              </a:rPr>
              <a:t>02. </a:t>
            </a:r>
            <a:r>
              <a:rPr lang="en-US" altLang="zh-CN" sz="3200" spc="600" dirty="0" err="1">
                <a:solidFill>
                  <a:srgbClr val="202F41"/>
                </a:solidFill>
                <a:latin typeface="Times New Roman" panose="02020603050405020304" pitchFamily="18" charset="0"/>
                <a:ea typeface="仓耳玄三M W05" panose="02020400000000000000" pitchFamily="18" charset="-122"/>
                <a:cs typeface="Times New Roman" panose="02020603050405020304" pitchFamily="18" charset="0"/>
                <a:sym typeface="+mn-lt"/>
              </a:rPr>
              <a:t>ArchInRestore</a:t>
            </a:r>
            <a:endParaRPr lang="es-ES" sz="3200" spc="600" dirty="0">
              <a:solidFill>
                <a:srgbClr val="202F41"/>
              </a:solidFill>
              <a:latin typeface="Times New Roman" panose="02020603050405020304" pitchFamily="18" charset="0"/>
              <a:ea typeface="仓耳玄三M W05" panose="02020400000000000000" pitchFamily="18" charset="-122"/>
              <a:cs typeface="Times New Roman" panose="02020603050405020304" pitchFamily="18" charset="0"/>
              <a:sym typeface="+mn-lt"/>
            </a:endParaRPr>
          </a:p>
        </p:txBody>
      </p:sp>
      <p:sp>
        <p:nvSpPr>
          <p:cNvPr id="6" name="内容占位符 2">
            <a:extLst>
              <a:ext uri="{FF2B5EF4-FFF2-40B4-BE49-F238E27FC236}">
                <a16:creationId xmlns:a16="http://schemas.microsoft.com/office/drawing/2014/main" id="{7A120CB1-D6E7-7B64-0BBA-E55E73CDCCAE}"/>
              </a:ext>
            </a:extLst>
          </p:cNvPr>
          <p:cNvSpPr>
            <a:spLocks noGrp="1"/>
          </p:cNvSpPr>
          <p:nvPr>
            <p:ph idx="1"/>
          </p:nvPr>
        </p:nvSpPr>
        <p:spPr>
          <a:xfrm>
            <a:off x="5278284" y="2197007"/>
            <a:ext cx="6373594" cy="3969247"/>
          </a:xfrm>
        </p:spPr>
        <p:txBody>
          <a:bodyPr>
            <a:noAutofit/>
          </a:bodyPr>
          <a:lstStyle/>
          <a:p>
            <a:r>
              <a:rPr lang="zh-CN" altLang="en-US" sz="2400" b="1" i="0" dirty="0">
                <a:solidFill>
                  <a:srgbClr val="4D4D4D"/>
                </a:solidFill>
                <a:effectLst/>
                <a:latin typeface="Times New Roman" panose="02020603050405020304" pitchFamily="18" charset="0"/>
                <a:cs typeface="Times New Roman" panose="02020603050405020304" pitchFamily="18" charset="0"/>
              </a:rPr>
              <a:t>将</a:t>
            </a:r>
            <a:r>
              <a:rPr lang="en-US" altLang="zh-CN" sz="2400" b="1" dirty="0">
                <a:solidFill>
                  <a:srgbClr val="4D4D4D"/>
                </a:solidFill>
                <a:latin typeface="Times New Roman" panose="02020603050405020304" pitchFamily="18" charset="0"/>
                <a:cs typeface="Times New Roman" panose="02020603050405020304" pitchFamily="18" charset="0"/>
              </a:rPr>
              <a:t>R0</a:t>
            </a:r>
            <a:r>
              <a:rPr lang="zh-CN" altLang="en-US" sz="2400" b="1" i="0" dirty="0">
                <a:solidFill>
                  <a:srgbClr val="4D4D4D"/>
                </a:solidFill>
                <a:effectLst/>
                <a:latin typeface="Times New Roman" panose="02020603050405020304" pitchFamily="18" charset="0"/>
                <a:cs typeface="Times New Roman" panose="02020603050405020304" pitchFamily="18" charset="0"/>
              </a:rPr>
              <a:t>读取，保存到</a:t>
            </a:r>
            <a:r>
              <a:rPr lang="en-US" altLang="zh-CN" sz="2400" b="1" dirty="0">
                <a:solidFill>
                  <a:srgbClr val="4D4D4D"/>
                </a:solidFill>
                <a:latin typeface="Times New Roman" panose="02020603050405020304" pitchFamily="18" charset="0"/>
                <a:cs typeface="Times New Roman" panose="02020603050405020304" pitchFamily="18" charset="0"/>
              </a:rPr>
              <a:t>PRIMASK</a:t>
            </a:r>
            <a:r>
              <a:rPr lang="zh-CN" altLang="en-US" sz="2400" b="1" i="0" dirty="0">
                <a:solidFill>
                  <a:srgbClr val="4D4D4D"/>
                </a:solidFill>
                <a:effectLst/>
                <a:latin typeface="Times New Roman" panose="02020603050405020304" pitchFamily="18" charset="0"/>
                <a:cs typeface="Times New Roman" panose="02020603050405020304" pitchFamily="18" charset="0"/>
              </a:rPr>
              <a:t>中</a:t>
            </a:r>
            <a:r>
              <a:rPr lang="en-US" altLang="zh-CN" sz="2400" b="1" i="0" dirty="0">
                <a:solidFill>
                  <a:srgbClr val="4D4D4D"/>
                </a:solidFill>
                <a:effectLst/>
                <a:latin typeface="Times New Roman" panose="02020603050405020304" pitchFamily="18" charset="0"/>
                <a:cs typeface="Times New Roman" panose="02020603050405020304" pitchFamily="18" charset="0"/>
              </a:rPr>
              <a:t>.</a:t>
            </a:r>
          </a:p>
          <a:p>
            <a:r>
              <a:rPr lang="en-US" altLang="zh-CN" sz="2400" dirty="0">
                <a:solidFill>
                  <a:srgbClr val="4D4D4D"/>
                </a:solidFill>
                <a:latin typeface="Times New Roman" panose="02020603050405020304" pitchFamily="18" charset="0"/>
                <a:cs typeface="Times New Roman" panose="02020603050405020304" pitchFamily="18" charset="0"/>
              </a:rPr>
              <a:t>b</a:t>
            </a:r>
            <a:r>
              <a:rPr lang="en-US" altLang="zh-CN" sz="2400" b="0" i="0" dirty="0">
                <a:solidFill>
                  <a:srgbClr val="4D4D4D"/>
                </a:solidFill>
                <a:effectLst/>
                <a:latin typeface="Times New Roman" panose="02020603050405020304" pitchFamily="18" charset="0"/>
                <a:cs typeface="Times New Roman" panose="02020603050405020304" pitchFamily="18" charset="0"/>
              </a:rPr>
              <a:t>x</a:t>
            </a:r>
            <a:r>
              <a:rPr lang="zh-CN" altLang="en-US" sz="2400" b="0" i="0" dirty="0">
                <a:solidFill>
                  <a:srgbClr val="4D4D4D"/>
                </a:solidFill>
                <a:effectLst/>
                <a:latin typeface="Times New Roman" panose="02020603050405020304" pitchFamily="18" charset="0"/>
                <a:cs typeface="Times New Roman" panose="02020603050405020304" pitchFamily="18" charset="0"/>
              </a:rPr>
              <a:t>是带状态跳转切换指令。</a:t>
            </a:r>
            <a:endParaRPr lang="en-US" altLang="zh-CN" sz="2400" b="0" i="0" dirty="0">
              <a:solidFill>
                <a:srgbClr val="4D4D4D"/>
              </a:solidFill>
              <a:effectLst/>
              <a:latin typeface="Times New Roman" panose="02020603050405020304" pitchFamily="18" charset="0"/>
              <a:cs typeface="Times New Roman" panose="02020603050405020304" pitchFamily="18" charset="0"/>
            </a:endParaRPr>
          </a:p>
          <a:p>
            <a:r>
              <a:rPr lang="en-US" altLang="zh-CN" sz="2400" dirty="0" err="1">
                <a:solidFill>
                  <a:srgbClr val="4D4D4D"/>
                </a:solidFill>
                <a:latin typeface="Times New Roman" panose="02020603050405020304" pitchFamily="18" charset="0"/>
                <a:cs typeface="Times New Roman" panose="02020603050405020304" pitchFamily="18" charset="0"/>
              </a:rPr>
              <a:t>lr</a:t>
            </a:r>
            <a:r>
              <a:rPr lang="en-US" altLang="zh-CN" sz="2400" dirty="0">
                <a:solidFill>
                  <a:srgbClr val="4D4D4D"/>
                </a:solidFill>
                <a:latin typeface="Times New Roman" panose="02020603050405020304" pitchFamily="18" charset="0"/>
                <a:cs typeface="Times New Roman" panose="02020603050405020304" pitchFamily="18" charset="0"/>
              </a:rPr>
              <a:t>(</a:t>
            </a:r>
            <a:r>
              <a:rPr lang="en-US" altLang="zh-CN" sz="2400" b="0" i="0" dirty="0">
                <a:solidFill>
                  <a:srgbClr val="4D4D4D"/>
                </a:solidFill>
                <a:effectLst/>
                <a:latin typeface="Times New Roman" panose="02020603050405020304" pitchFamily="18" charset="0"/>
                <a:cs typeface="Times New Roman" panose="02020603050405020304" pitchFamily="18" charset="0"/>
              </a:rPr>
              <a:t>Link Register</a:t>
            </a:r>
            <a:r>
              <a:rPr lang="en-US" altLang="zh-CN" sz="2400" dirty="0">
                <a:solidFill>
                  <a:srgbClr val="4D4D4D"/>
                </a:solidFill>
                <a:latin typeface="Times New Roman" panose="02020603050405020304" pitchFamily="18" charset="0"/>
                <a:cs typeface="Times New Roman" panose="02020603050405020304" pitchFamily="18" charset="0"/>
              </a:rPr>
              <a:t>)</a:t>
            </a:r>
            <a:r>
              <a:rPr lang="zh-CN" altLang="en-US" sz="2400" dirty="0">
                <a:solidFill>
                  <a:srgbClr val="4D4D4D"/>
                </a:solidFill>
                <a:latin typeface="Times New Roman" panose="02020603050405020304" pitchFamily="18" charset="0"/>
                <a:cs typeface="Times New Roman" panose="02020603050405020304" pitchFamily="18" charset="0"/>
              </a:rPr>
              <a:t>是连接寄存器：</a:t>
            </a:r>
            <a:r>
              <a:rPr lang="zh-CN" altLang="en-US" sz="2400" i="0" dirty="0">
                <a:solidFill>
                  <a:srgbClr val="4D4D4D"/>
                </a:solidFill>
                <a:effectLst/>
                <a:latin typeface="Times New Roman" panose="02020603050405020304" pitchFamily="18" charset="0"/>
                <a:cs typeface="Times New Roman" panose="02020603050405020304" pitchFamily="18" charset="0"/>
              </a:rPr>
              <a:t>保存子程序返回地址；保存异常发生前的相应位置。</a:t>
            </a:r>
            <a:endParaRPr lang="en-US" altLang="zh-CN" sz="2400" i="0" dirty="0">
              <a:solidFill>
                <a:srgbClr val="4D4D4D"/>
              </a:solidFill>
              <a:effectLst/>
              <a:latin typeface="Times New Roman" panose="02020603050405020304" pitchFamily="18" charset="0"/>
              <a:cs typeface="Times New Roman" panose="02020603050405020304" pitchFamily="18" charset="0"/>
            </a:endParaRPr>
          </a:p>
          <a:p>
            <a:r>
              <a:rPr lang="zh-CN" altLang="en-US" sz="2400" b="1" dirty="0">
                <a:solidFill>
                  <a:srgbClr val="4D4D4D"/>
                </a:solidFill>
                <a:latin typeface="Times New Roman" panose="02020603050405020304" pitchFamily="18" charset="0"/>
                <a:cs typeface="Times New Roman" panose="02020603050405020304" pitchFamily="18" charset="0"/>
              </a:rPr>
              <a:t>相当于</a:t>
            </a:r>
            <a:r>
              <a:rPr lang="en-US" altLang="zh-CN" sz="2400" b="1" i="0" dirty="0">
                <a:solidFill>
                  <a:srgbClr val="4D4D4D"/>
                </a:solidFill>
                <a:effectLst/>
                <a:latin typeface="Times New Roman" panose="02020603050405020304" pitchFamily="18" charset="0"/>
                <a:cs typeface="Times New Roman" panose="02020603050405020304" pitchFamily="18" charset="0"/>
              </a:rPr>
              <a:t>mov  </a:t>
            </a:r>
            <a:r>
              <a:rPr lang="en-US" altLang="zh-CN" sz="2400" b="1" i="0" dirty="0" err="1">
                <a:solidFill>
                  <a:srgbClr val="4D4D4D"/>
                </a:solidFill>
                <a:effectLst/>
                <a:latin typeface="Times New Roman" panose="02020603050405020304" pitchFamily="18" charset="0"/>
                <a:cs typeface="Times New Roman" panose="02020603050405020304" pitchFamily="18" charset="0"/>
              </a:rPr>
              <a:t>pc,lr</a:t>
            </a:r>
            <a:r>
              <a:rPr lang="zh-CN" altLang="en-US" sz="2400" b="1" i="0" dirty="0">
                <a:solidFill>
                  <a:srgbClr val="4D4D4D"/>
                </a:solidFill>
                <a:effectLst/>
                <a:latin typeface="Times New Roman" panose="02020603050405020304" pitchFamily="18" charset="0"/>
                <a:cs typeface="Times New Roman" panose="02020603050405020304" pitchFamily="18" charset="0"/>
              </a:rPr>
              <a:t>。即跳转到</a:t>
            </a:r>
            <a:r>
              <a:rPr lang="en-US" altLang="zh-CN" sz="2400" b="1" i="0" dirty="0" err="1">
                <a:solidFill>
                  <a:srgbClr val="4D4D4D"/>
                </a:solidFill>
                <a:effectLst/>
                <a:latin typeface="Times New Roman" panose="02020603050405020304" pitchFamily="18" charset="0"/>
                <a:cs typeface="Times New Roman" panose="02020603050405020304" pitchFamily="18" charset="0"/>
              </a:rPr>
              <a:t>lr</a:t>
            </a:r>
            <a:r>
              <a:rPr lang="zh-CN" altLang="en-US" sz="2400" b="1" i="0" dirty="0">
                <a:solidFill>
                  <a:srgbClr val="4D4D4D"/>
                </a:solidFill>
                <a:effectLst/>
                <a:latin typeface="Times New Roman" panose="02020603050405020304" pitchFamily="18" charset="0"/>
                <a:cs typeface="Times New Roman" panose="02020603050405020304" pitchFamily="18" charset="0"/>
              </a:rPr>
              <a:t>中存放的地址处。</a:t>
            </a:r>
            <a:endParaRPr lang="en-US" altLang="zh-CN" sz="2400" b="1" i="0" dirty="0">
              <a:solidFill>
                <a:srgbClr val="4D4D4D"/>
              </a:solidFill>
              <a:effectLst/>
              <a:latin typeface="Times New Roman" panose="02020603050405020304" pitchFamily="18" charset="0"/>
              <a:cs typeface="Times New Roman" panose="02020603050405020304" pitchFamily="18" charset="0"/>
            </a:endParaRPr>
          </a:p>
          <a:p>
            <a:endParaRPr lang="zh-CN" altLang="en-US"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B75C87BC-A1E6-7421-98A0-C3897D4DBF5B}"/>
              </a:ext>
            </a:extLst>
          </p:cNvPr>
          <p:cNvPicPr>
            <a:picLocks noChangeAspect="1"/>
          </p:cNvPicPr>
          <p:nvPr/>
        </p:nvPicPr>
        <p:blipFill>
          <a:blip r:embed="rId2"/>
          <a:stretch>
            <a:fillRect/>
          </a:stretch>
        </p:blipFill>
        <p:spPr>
          <a:xfrm>
            <a:off x="366270" y="1783272"/>
            <a:ext cx="4796150" cy="3329489"/>
          </a:xfrm>
          <a:prstGeom prst="rect">
            <a:avLst/>
          </a:prstGeom>
        </p:spPr>
      </p:pic>
      <p:cxnSp>
        <p:nvCxnSpPr>
          <p:cNvPr id="15" name="直接箭头连接符 14">
            <a:extLst>
              <a:ext uri="{FF2B5EF4-FFF2-40B4-BE49-F238E27FC236}">
                <a16:creationId xmlns:a16="http://schemas.microsoft.com/office/drawing/2014/main" id="{2275FD3A-F20E-0DCC-FB5D-E418A5072A9D}"/>
              </a:ext>
            </a:extLst>
          </p:cNvPr>
          <p:cNvCxnSpPr>
            <a:cxnSpLocks/>
          </p:cNvCxnSpPr>
          <p:nvPr/>
        </p:nvCxnSpPr>
        <p:spPr>
          <a:xfrm flipV="1">
            <a:off x="3765177" y="2376851"/>
            <a:ext cx="1620370" cy="15894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54C17BD-757D-5F2D-868F-3CCBA0511E5B}"/>
              </a:ext>
            </a:extLst>
          </p:cNvPr>
          <p:cNvCxnSpPr>
            <a:cxnSpLocks/>
          </p:cNvCxnSpPr>
          <p:nvPr/>
        </p:nvCxnSpPr>
        <p:spPr>
          <a:xfrm>
            <a:off x="2568389" y="4424155"/>
            <a:ext cx="2817158" cy="3019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908421"/>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269" y="3345913"/>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64E8A55-9672-B302-AF9B-D71A6299B98E}"/>
              </a:ext>
            </a:extLst>
          </p:cNvPr>
          <p:cNvSpPr txBox="1"/>
          <p:nvPr/>
        </p:nvSpPr>
        <p:spPr>
          <a:xfrm>
            <a:off x="4639868" y="4015138"/>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4" name="文本框 3">
            <a:extLst>
              <a:ext uri="{FF2B5EF4-FFF2-40B4-BE49-F238E27FC236}">
                <a16:creationId xmlns:a16="http://schemas.microsoft.com/office/drawing/2014/main" id="{175E94FD-0423-52BA-E851-17C464AFA2B8}"/>
              </a:ext>
            </a:extLst>
          </p:cNvPr>
          <p:cNvSpPr txBox="1"/>
          <p:nvPr/>
        </p:nvSpPr>
        <p:spPr>
          <a:xfrm>
            <a:off x="6683830"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
        <p:nvSpPr>
          <p:cNvPr id="8" name="文本框 7">
            <a:extLst>
              <a:ext uri="{FF2B5EF4-FFF2-40B4-BE49-F238E27FC236}">
                <a16:creationId xmlns:a16="http://schemas.microsoft.com/office/drawing/2014/main" id="{FF9DD243-EEB2-75BC-9F05-2A79EFE00716}"/>
              </a:ext>
            </a:extLst>
          </p:cNvPr>
          <p:cNvSpPr txBox="1"/>
          <p:nvPr/>
        </p:nvSpPr>
        <p:spPr>
          <a:xfrm>
            <a:off x="1285779" y="786570"/>
            <a:ext cx="9288271" cy="1200329"/>
          </a:xfrm>
          <a:prstGeom prst="rect">
            <a:avLst/>
          </a:prstGeom>
          <a:noFill/>
        </p:spPr>
        <p:txBody>
          <a:bodyPr wrap="square" rtlCol="0">
            <a:spAutoFit/>
          </a:bodyPr>
          <a:lstStyle/>
          <a:p>
            <a:r>
              <a:rPr lang="en-US" altLang="zh-CN" b="1" dirty="0">
                <a:highlight>
                  <a:srgbClr val="C0C0C0"/>
                </a:highlight>
              </a:rPr>
              <a:t>The GICD_ITARGETSRs provide an 8-bit CPU targets field for each interrupt supported by the GIC. This field stores the list of target processors for the interrupt. That is, it holds the list of CPU interfaces to which the Distributor forwards the interrupt if it is asserted and has sufficient priority</a:t>
            </a:r>
            <a:endParaRPr lang="zh-CN" altLang="en-US" b="1" dirty="0">
              <a:highlight>
                <a:srgbClr val="C0C0C0"/>
              </a:highlight>
            </a:endParaRPr>
          </a:p>
        </p:txBody>
      </p:sp>
      <p:cxnSp>
        <p:nvCxnSpPr>
          <p:cNvPr id="13" name="直接箭头连接符 12">
            <a:extLst>
              <a:ext uri="{FF2B5EF4-FFF2-40B4-BE49-F238E27FC236}">
                <a16:creationId xmlns:a16="http://schemas.microsoft.com/office/drawing/2014/main" id="{31F57817-C13D-050A-2765-0895F5C0D798}"/>
              </a:ext>
            </a:extLst>
          </p:cNvPr>
          <p:cNvCxnSpPr>
            <a:cxnSpLocks/>
          </p:cNvCxnSpPr>
          <p:nvPr/>
        </p:nvCxnSpPr>
        <p:spPr>
          <a:xfrm flipV="1">
            <a:off x="5401491" y="1948186"/>
            <a:ext cx="0" cy="13977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4" name="组合 13">
            <a:extLst>
              <a:ext uri="{FF2B5EF4-FFF2-40B4-BE49-F238E27FC236}">
                <a16:creationId xmlns:a16="http://schemas.microsoft.com/office/drawing/2014/main" id="{4C2EACDC-EB36-8174-4D30-6CD1F010DB6F}"/>
              </a:ext>
            </a:extLst>
          </p:cNvPr>
          <p:cNvGrpSpPr/>
          <p:nvPr/>
        </p:nvGrpSpPr>
        <p:grpSpPr>
          <a:xfrm>
            <a:off x="5088910" y="2959435"/>
            <a:ext cx="4788468" cy="2693141"/>
            <a:chOff x="5087983" y="1621140"/>
            <a:chExt cx="4788468" cy="2693141"/>
          </a:xfrm>
        </p:grpSpPr>
        <p:sp>
          <p:nvSpPr>
            <p:cNvPr id="15" name="矩形 14">
              <a:extLst>
                <a:ext uri="{FF2B5EF4-FFF2-40B4-BE49-F238E27FC236}">
                  <a16:creationId xmlns:a16="http://schemas.microsoft.com/office/drawing/2014/main" id="{5CE47CDF-7E59-241B-71F9-0969AE5465C6}"/>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A845EAFB-20D7-CC92-51D5-DDDDDFD760A4}"/>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559EA956-43CE-B2FC-4669-45451D6B14AD}"/>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8" name="文本框 17">
              <a:extLst>
                <a:ext uri="{FF2B5EF4-FFF2-40B4-BE49-F238E27FC236}">
                  <a16:creationId xmlns:a16="http://schemas.microsoft.com/office/drawing/2014/main" id="{72768890-3C3A-672A-FE36-4A1125B71284}"/>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9" name="箭头: 下 18">
              <a:extLst>
                <a:ext uri="{FF2B5EF4-FFF2-40B4-BE49-F238E27FC236}">
                  <a16:creationId xmlns:a16="http://schemas.microsoft.com/office/drawing/2014/main" id="{91B3CCCF-BEE4-B7CE-7E03-F1392C1BFE0A}"/>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下 19">
              <a:extLst>
                <a:ext uri="{FF2B5EF4-FFF2-40B4-BE49-F238E27FC236}">
                  <a16:creationId xmlns:a16="http://schemas.microsoft.com/office/drawing/2014/main" id="{6678D6F9-48CF-2EA7-5736-EAD5784C8085}"/>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94695191"/>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551F25-0B1B-0505-32D6-E76481171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960" y="3415347"/>
            <a:ext cx="10287000" cy="28384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64E8A55-9672-B302-AF9B-D71A6299B98E}"/>
              </a:ext>
            </a:extLst>
          </p:cNvPr>
          <p:cNvSpPr txBox="1"/>
          <p:nvPr/>
        </p:nvSpPr>
        <p:spPr>
          <a:xfrm>
            <a:off x="4639868" y="4015138"/>
            <a:ext cx="2097458" cy="369332"/>
          </a:xfrm>
          <a:prstGeom prst="rect">
            <a:avLst/>
          </a:prstGeom>
          <a:noFill/>
        </p:spPr>
        <p:txBody>
          <a:bodyPr wrap="square" rtlCol="0">
            <a:spAutoFit/>
          </a:bodyPr>
          <a:lstStyle/>
          <a:p>
            <a:r>
              <a:rPr lang="en-US" altLang="zh-CN" b="1" dirty="0">
                <a:highlight>
                  <a:srgbClr val="C0C0C0"/>
                </a:highlight>
              </a:rPr>
              <a:t>GICD_ISENABLER</a:t>
            </a:r>
            <a:endParaRPr lang="zh-CN" altLang="en-US" b="1" dirty="0">
              <a:highlight>
                <a:srgbClr val="C0C0C0"/>
              </a:highlight>
            </a:endParaRPr>
          </a:p>
        </p:txBody>
      </p:sp>
      <p:sp>
        <p:nvSpPr>
          <p:cNvPr id="3" name="文本框 2">
            <a:extLst>
              <a:ext uri="{FF2B5EF4-FFF2-40B4-BE49-F238E27FC236}">
                <a16:creationId xmlns:a16="http://schemas.microsoft.com/office/drawing/2014/main" id="{A2E4C47C-99C8-EF5A-ADA0-735023EDCA3B}"/>
              </a:ext>
            </a:extLst>
          </p:cNvPr>
          <p:cNvSpPr txBox="1"/>
          <p:nvPr/>
        </p:nvSpPr>
        <p:spPr>
          <a:xfrm>
            <a:off x="5401491" y="3747705"/>
            <a:ext cx="2079173" cy="369332"/>
          </a:xfrm>
          <a:prstGeom prst="rect">
            <a:avLst/>
          </a:prstGeom>
          <a:noFill/>
        </p:spPr>
        <p:txBody>
          <a:bodyPr wrap="square" rtlCol="0">
            <a:spAutoFit/>
          </a:bodyPr>
          <a:lstStyle/>
          <a:p>
            <a:r>
              <a:rPr lang="en-US" altLang="zh-CN" b="1" dirty="0">
                <a:highlight>
                  <a:srgbClr val="C0C0C0"/>
                </a:highlight>
              </a:rPr>
              <a:t>GICD_ITARGETSR</a:t>
            </a:r>
            <a:endParaRPr lang="zh-CN" altLang="en-US" b="1" dirty="0">
              <a:highlight>
                <a:srgbClr val="C0C0C0"/>
              </a:highlight>
            </a:endParaRPr>
          </a:p>
        </p:txBody>
      </p:sp>
      <p:sp>
        <p:nvSpPr>
          <p:cNvPr id="6" name="文本框 5">
            <a:extLst>
              <a:ext uri="{FF2B5EF4-FFF2-40B4-BE49-F238E27FC236}">
                <a16:creationId xmlns:a16="http://schemas.microsoft.com/office/drawing/2014/main" id="{F3277C9F-4548-78D1-8E0D-0A3584F3B6AD}"/>
              </a:ext>
            </a:extLst>
          </p:cNvPr>
          <p:cNvSpPr txBox="1"/>
          <p:nvPr/>
        </p:nvSpPr>
        <p:spPr>
          <a:xfrm>
            <a:off x="8784993" y="4215359"/>
            <a:ext cx="1436914" cy="369332"/>
          </a:xfrm>
          <a:prstGeom prst="rect">
            <a:avLst/>
          </a:prstGeom>
          <a:noFill/>
        </p:spPr>
        <p:txBody>
          <a:bodyPr wrap="square" rtlCol="0">
            <a:spAutoFit/>
          </a:bodyPr>
          <a:lstStyle/>
          <a:p>
            <a:r>
              <a:rPr lang="en-US" altLang="zh-CN" b="1" dirty="0">
                <a:highlight>
                  <a:srgbClr val="C0C0C0"/>
                </a:highlight>
              </a:rPr>
              <a:t>GICC_CTLR</a:t>
            </a:r>
            <a:endParaRPr lang="zh-CN" altLang="en-US" b="1" dirty="0">
              <a:highlight>
                <a:srgbClr val="C0C0C0"/>
              </a:highlight>
            </a:endParaRPr>
          </a:p>
        </p:txBody>
      </p:sp>
      <p:sp>
        <p:nvSpPr>
          <p:cNvPr id="8" name="文本框 7">
            <a:extLst>
              <a:ext uri="{FF2B5EF4-FFF2-40B4-BE49-F238E27FC236}">
                <a16:creationId xmlns:a16="http://schemas.microsoft.com/office/drawing/2014/main" id="{FF9DD243-EEB2-75BC-9F05-2A79EFE00716}"/>
              </a:ext>
            </a:extLst>
          </p:cNvPr>
          <p:cNvSpPr txBox="1"/>
          <p:nvPr/>
        </p:nvSpPr>
        <p:spPr>
          <a:xfrm>
            <a:off x="1675668" y="1712070"/>
            <a:ext cx="9288271" cy="369332"/>
          </a:xfrm>
          <a:prstGeom prst="rect">
            <a:avLst/>
          </a:prstGeom>
          <a:noFill/>
        </p:spPr>
        <p:txBody>
          <a:bodyPr wrap="square" rtlCol="0">
            <a:spAutoFit/>
          </a:bodyPr>
          <a:lstStyle/>
          <a:p>
            <a:r>
              <a:rPr lang="en-US" altLang="zh-CN" b="1" dirty="0">
                <a:highlight>
                  <a:srgbClr val="C0C0C0"/>
                </a:highlight>
              </a:rPr>
              <a:t>Enables the forwarding of pending interrupts from the Distributor to the CPU interfaces</a:t>
            </a:r>
            <a:endParaRPr lang="zh-CN" altLang="en-US" b="1" dirty="0">
              <a:highlight>
                <a:srgbClr val="C0C0C0"/>
              </a:highlight>
            </a:endParaRPr>
          </a:p>
        </p:txBody>
      </p:sp>
      <p:cxnSp>
        <p:nvCxnSpPr>
          <p:cNvPr id="13" name="直接箭头连接符 12">
            <a:extLst>
              <a:ext uri="{FF2B5EF4-FFF2-40B4-BE49-F238E27FC236}">
                <a16:creationId xmlns:a16="http://schemas.microsoft.com/office/drawing/2014/main" id="{31F57817-C13D-050A-2765-0895F5C0D798}"/>
              </a:ext>
            </a:extLst>
          </p:cNvPr>
          <p:cNvCxnSpPr>
            <a:cxnSpLocks/>
          </p:cNvCxnSpPr>
          <p:nvPr/>
        </p:nvCxnSpPr>
        <p:spPr>
          <a:xfrm flipV="1">
            <a:off x="7344752" y="2085529"/>
            <a:ext cx="0" cy="13977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9" name="组合 8">
            <a:extLst>
              <a:ext uri="{FF2B5EF4-FFF2-40B4-BE49-F238E27FC236}">
                <a16:creationId xmlns:a16="http://schemas.microsoft.com/office/drawing/2014/main" id="{760837AA-B74C-4314-5DDE-48E1B0514784}"/>
              </a:ext>
            </a:extLst>
          </p:cNvPr>
          <p:cNvGrpSpPr/>
          <p:nvPr/>
        </p:nvGrpSpPr>
        <p:grpSpPr>
          <a:xfrm>
            <a:off x="4948202" y="2994241"/>
            <a:ext cx="4788468" cy="2693141"/>
            <a:chOff x="5087983" y="1621140"/>
            <a:chExt cx="4788468" cy="2693141"/>
          </a:xfrm>
        </p:grpSpPr>
        <p:sp>
          <p:nvSpPr>
            <p:cNvPr id="10" name="矩形 9">
              <a:extLst>
                <a:ext uri="{FF2B5EF4-FFF2-40B4-BE49-F238E27FC236}">
                  <a16:creationId xmlns:a16="http://schemas.microsoft.com/office/drawing/2014/main" id="{51C7AC2B-5FF5-13C0-A9D0-8955650C0DE8}"/>
                </a:ext>
              </a:extLst>
            </p:cNvPr>
            <p:cNvSpPr/>
            <p:nvPr/>
          </p:nvSpPr>
          <p:spPr>
            <a:xfrm>
              <a:off x="5087983" y="2546077"/>
              <a:ext cx="2744506" cy="173854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55D8585-0C26-0925-871E-317DBE155875}"/>
                </a:ext>
              </a:extLst>
            </p:cNvPr>
            <p:cNvSpPr/>
            <p:nvPr/>
          </p:nvSpPr>
          <p:spPr>
            <a:xfrm>
              <a:off x="7911084" y="2546077"/>
              <a:ext cx="1965367" cy="1768204"/>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D123B1B4-C652-C36F-BFC3-DB3F0468700C}"/>
                </a:ext>
              </a:extLst>
            </p:cNvPr>
            <p:cNvSpPr txBox="1"/>
            <p:nvPr/>
          </p:nvSpPr>
          <p:spPr>
            <a:xfrm>
              <a:off x="5734594" y="1626326"/>
              <a:ext cx="1462534"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Distributor</a:t>
              </a:r>
            </a:p>
          </p:txBody>
        </p:sp>
        <p:sp>
          <p:nvSpPr>
            <p:cNvPr id="15" name="文本框 14">
              <a:extLst>
                <a:ext uri="{FF2B5EF4-FFF2-40B4-BE49-F238E27FC236}">
                  <a16:creationId xmlns:a16="http://schemas.microsoft.com/office/drawing/2014/main" id="{A308652E-33B1-9257-24FA-9572B3680909}"/>
                </a:ext>
              </a:extLst>
            </p:cNvPr>
            <p:cNvSpPr txBox="1"/>
            <p:nvPr/>
          </p:nvSpPr>
          <p:spPr>
            <a:xfrm>
              <a:off x="7873630" y="1621140"/>
              <a:ext cx="1822725" cy="369332"/>
            </a:xfrm>
            <a:prstGeom prst="rect">
              <a:avLst/>
            </a:prstGeom>
            <a:noFill/>
          </p:spPr>
          <p:txBody>
            <a:bodyPr wrap="square" rtlCol="0">
              <a:spAutoFit/>
            </a:bodyPr>
            <a:lstStyle/>
            <a:p>
              <a:r>
                <a:rPr lang="en-US" altLang="zh-CN" b="1" i="0" dirty="0">
                  <a:solidFill>
                    <a:srgbClr val="4F4F4F"/>
                  </a:solidFill>
                  <a:effectLst/>
                  <a:highlight>
                    <a:srgbClr val="FF0000"/>
                  </a:highlight>
                  <a:latin typeface="PingFang SC"/>
                </a:rPr>
                <a:t>CPU interface</a:t>
              </a:r>
            </a:p>
          </p:txBody>
        </p:sp>
        <p:sp>
          <p:nvSpPr>
            <p:cNvPr id="16" name="箭头: 下 15">
              <a:extLst>
                <a:ext uri="{FF2B5EF4-FFF2-40B4-BE49-F238E27FC236}">
                  <a16:creationId xmlns:a16="http://schemas.microsoft.com/office/drawing/2014/main" id="{F40A4E2F-A8DA-3840-C787-8EB0F1382050}"/>
                </a:ext>
              </a:extLst>
            </p:cNvPr>
            <p:cNvSpPr/>
            <p:nvPr/>
          </p:nvSpPr>
          <p:spPr>
            <a:xfrm rot="10800000">
              <a:off x="6459586" y="1990472"/>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F780C506-E669-070D-E7ED-316CB7565046}"/>
                </a:ext>
              </a:extLst>
            </p:cNvPr>
            <p:cNvSpPr/>
            <p:nvPr/>
          </p:nvSpPr>
          <p:spPr>
            <a:xfrm rot="10800000">
              <a:off x="8660590" y="1993908"/>
              <a:ext cx="97968" cy="55560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a:extLst>
              <a:ext uri="{FF2B5EF4-FFF2-40B4-BE49-F238E27FC236}">
                <a16:creationId xmlns:a16="http://schemas.microsoft.com/office/drawing/2014/main" id="{175E94FD-0423-52BA-E851-17C464AFA2B8}"/>
              </a:ext>
            </a:extLst>
          </p:cNvPr>
          <p:cNvSpPr txBox="1"/>
          <p:nvPr/>
        </p:nvSpPr>
        <p:spPr>
          <a:xfrm>
            <a:off x="6690361" y="4215359"/>
            <a:ext cx="1436914" cy="369332"/>
          </a:xfrm>
          <a:prstGeom prst="rect">
            <a:avLst/>
          </a:prstGeom>
          <a:noFill/>
        </p:spPr>
        <p:txBody>
          <a:bodyPr wrap="square" rtlCol="0">
            <a:spAutoFit/>
          </a:bodyPr>
          <a:lstStyle/>
          <a:p>
            <a:r>
              <a:rPr lang="en-US" altLang="zh-CN" b="1" dirty="0">
                <a:highlight>
                  <a:srgbClr val="C0C0C0"/>
                </a:highlight>
              </a:rPr>
              <a:t>GICD_CTLR</a:t>
            </a:r>
            <a:endParaRPr lang="zh-CN" altLang="en-US" b="1" dirty="0">
              <a:highlight>
                <a:srgbClr val="C0C0C0"/>
              </a:highlight>
            </a:endParaRPr>
          </a:p>
        </p:txBody>
      </p:sp>
    </p:spTree>
    <p:extLst>
      <p:ext uri="{BB962C8B-B14F-4D97-AF65-F5344CB8AC3E}">
        <p14:creationId xmlns:p14="http://schemas.microsoft.com/office/powerpoint/2010/main" val="1940763296"/>
      </p:ext>
    </p:extLst>
  </p:cSld>
  <p:clrMapOvr>
    <a:masterClrMapping/>
  </p:clrMapOvr>
  <mc:AlternateContent xmlns:mc="http://schemas.openxmlformats.org/markup-compatibility/2006" xmlns:p14="http://schemas.microsoft.com/office/powerpoint/2010/main">
    <mc:Choice Requires="p14">
      <p:transition spd="slow" p14:dur="1750" advClick="0" advTm="0">
        <p14:ferris dir="l"/>
      </p:transition>
    </mc:Choice>
    <mc:Fallback xmlns="">
      <p:transition spd="slow"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0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7785</TotalTime>
  <Words>6424</Words>
  <Application>Microsoft Office PowerPoint</Application>
  <PresentationFormat>宽屏</PresentationFormat>
  <Paragraphs>568</Paragraphs>
  <Slides>79</Slides>
  <Notes>35</Notes>
  <HiddenSlides>0</HiddenSlides>
  <MMClips>0</MMClips>
  <ScaleCrop>false</ScaleCrop>
  <HeadingPairs>
    <vt:vector size="6" baseType="variant">
      <vt:variant>
        <vt:lpstr>已用的字体</vt:lpstr>
      </vt:variant>
      <vt:variant>
        <vt:i4>28</vt:i4>
      </vt:variant>
      <vt:variant>
        <vt:lpstr>主题</vt:lpstr>
      </vt:variant>
      <vt:variant>
        <vt:i4>7</vt:i4>
      </vt:variant>
      <vt:variant>
        <vt:lpstr>幻灯片标题</vt:lpstr>
      </vt:variant>
      <vt:variant>
        <vt:i4>79</vt:i4>
      </vt:variant>
    </vt:vector>
  </HeadingPairs>
  <TitlesOfParts>
    <vt:vector size="114" baseType="lpstr">
      <vt:lpstr>Yu Gothic UI Semilight</vt:lpstr>
      <vt:lpstr>Lucida Sans</vt:lpstr>
      <vt:lpstr>PingFang SC</vt:lpstr>
      <vt:lpstr>Times New Roman</vt:lpstr>
      <vt:lpstr>Arial Rounded MT Bold</vt:lpstr>
      <vt:lpstr>Trebuchet MS</vt:lpstr>
      <vt:lpstr>Broadway</vt:lpstr>
      <vt:lpstr>Arial Unicode MS</vt:lpstr>
      <vt:lpstr>微软雅黑</vt:lpstr>
      <vt:lpstr>Wide Latin</vt:lpstr>
      <vt:lpstr>OPPOSans B</vt:lpstr>
      <vt:lpstr>新宋体</vt:lpstr>
      <vt:lpstr>Georgia Pro</vt:lpstr>
      <vt:lpstr>宋体</vt:lpstr>
      <vt:lpstr>仓耳玄三M W05</vt:lpstr>
      <vt:lpstr>Calibri</vt:lpstr>
      <vt:lpstr>宋体</vt:lpstr>
      <vt:lpstr>微软雅黑</vt:lpstr>
      <vt:lpstr>Arial</vt:lpstr>
      <vt:lpstr>-apple-system</vt:lpstr>
      <vt:lpstr>Verdana</vt:lpstr>
      <vt:lpstr>华文中宋</vt:lpstr>
      <vt:lpstr>等线</vt:lpstr>
      <vt:lpstr>Arial Black</vt:lpstr>
      <vt:lpstr>Segoe UI Semilight</vt:lpstr>
      <vt:lpstr>Wingdings</vt:lpstr>
      <vt:lpstr>仓耳明楷 W03</vt:lpstr>
      <vt:lpstr>OPPOSans-S</vt:lpstr>
      <vt:lpstr>Office 主题​​</vt:lpstr>
      <vt:lpstr>1_Office 主题​​</vt:lpstr>
      <vt:lpstr>2_Office 主题​​</vt:lpstr>
      <vt:lpstr>3_Office 主题​​</vt:lpstr>
      <vt:lpstr>4_Office 主题​​</vt:lpstr>
      <vt:lpstr>5_Office 主题​​</vt:lpstr>
      <vt:lpstr>10_Office 主题​​</vt:lpstr>
      <vt:lpstr>LiteOS中断源代码                                       ——操作系统期末课程汇报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建春</dc:creator>
  <cp:lastModifiedBy>qinan tang</cp:lastModifiedBy>
  <cp:revision>255</cp:revision>
  <dcterms:created xsi:type="dcterms:W3CDTF">2020-07-29T02:15:00Z</dcterms:created>
  <dcterms:modified xsi:type="dcterms:W3CDTF">2023-06-01T10:04:37Z</dcterms:modified>
</cp:coreProperties>
</file>